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Agrandir Bold" charset="1" panose="00000800000000000000"/>
      <p:regular r:id="rId16"/>
    </p:embeddedFont>
    <p:embeddedFont>
      <p:font typeface="Agrandir Medium" charset="1" panose="00000600000000000000"/>
      <p:regular r:id="rId17"/>
    </p:embeddedFont>
    <p:embeddedFont>
      <p:font typeface="Agrandir" charset="1" panose="00000500000000000000"/>
      <p:regular r:id="rId18"/>
    </p:embeddedFont>
    <p:embeddedFont>
      <p:font typeface="Montserrat" charset="1" panose="00000500000000000000"/>
      <p:regular r:id="rId19"/>
    </p:embeddedFont>
    <p:embeddedFont>
      <p:font typeface="Montserrat Medium" charset="1" panose="000006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jpe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svg" Type="http://schemas.openxmlformats.org/officeDocument/2006/relationships/image"/><Relationship Id="rId11" Target="../media/image6.png" Type="http://schemas.openxmlformats.org/officeDocument/2006/relationships/image"/><Relationship Id="rId12" Target="../media/image7.svg" Type="http://schemas.openxmlformats.org/officeDocument/2006/relationships/image"/><Relationship Id="rId13" Target="../media/image8.png" Type="http://schemas.openxmlformats.org/officeDocument/2006/relationships/image"/><Relationship Id="rId14" Target="../media/image9.svg" Type="http://schemas.openxmlformats.org/officeDocument/2006/relationships/image"/><Relationship Id="rId15" Target="../media/image10.png" Type="http://schemas.openxmlformats.org/officeDocument/2006/relationships/image"/><Relationship Id="rId16" Target="../media/image11.svg" Type="http://schemas.openxmlformats.org/officeDocument/2006/relationships/image"/><Relationship Id="rId17" Target="../media/image12.png" Type="http://schemas.openxmlformats.org/officeDocument/2006/relationships/image"/><Relationship Id="rId18" Target="../media/image13.svg" Type="http://schemas.openxmlformats.org/officeDocument/2006/relationships/image"/><Relationship Id="rId19" Target="../media/image14.png" Type="http://schemas.openxmlformats.org/officeDocument/2006/relationships/image"/><Relationship Id="rId2" Target="../media/image1.jpeg" Type="http://schemas.openxmlformats.org/officeDocument/2006/relationships/image"/><Relationship Id="rId20" Target="../media/image15.svg" Type="http://schemas.openxmlformats.org/officeDocument/2006/relationships/image"/><Relationship Id="rId21" Target="../media/image16.png" Type="http://schemas.openxmlformats.org/officeDocument/2006/relationships/image"/><Relationship Id="rId22" Target="../media/image17.svg" Type="http://schemas.openxmlformats.org/officeDocument/2006/relationships/image"/><Relationship Id="rId23" Target="../media/image18.png" Type="http://schemas.openxmlformats.org/officeDocument/2006/relationships/image"/><Relationship Id="rId24" Target="../media/image19.svg" Type="http://schemas.openxmlformats.org/officeDocument/2006/relationships/image"/><Relationship Id="rId25" Target="../media/image20.png" Type="http://schemas.openxmlformats.org/officeDocument/2006/relationships/image"/><Relationship Id="rId26" Target="../media/image21.svg" Type="http://schemas.openxmlformats.org/officeDocument/2006/relationships/image"/><Relationship Id="rId27" Target="../media/image22.png" Type="http://schemas.openxmlformats.org/officeDocument/2006/relationships/image"/><Relationship Id="rId28" Target="../media/image23.svg" Type="http://schemas.openxmlformats.org/officeDocument/2006/relationships/image"/><Relationship Id="rId29" Target="../media/image43.png" Type="http://schemas.openxmlformats.org/officeDocument/2006/relationships/image"/><Relationship Id="rId3" Target="../media/image39.png" Type="http://schemas.openxmlformats.org/officeDocument/2006/relationships/image"/><Relationship Id="rId30" Target="../media/image44.svg" Type="http://schemas.openxmlformats.org/officeDocument/2006/relationships/image"/><Relationship Id="rId4" Target="../media/image40.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4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svg" Type="http://schemas.openxmlformats.org/officeDocument/2006/relationships/image"/><Relationship Id="rId11" Target="../media/image37.png" Type="http://schemas.openxmlformats.org/officeDocument/2006/relationships/image"/><Relationship Id="rId12" Target="../media/image38.svg" Type="http://schemas.openxmlformats.org/officeDocument/2006/relationships/image"/><Relationship Id="rId2" Target="../media/image28.jpe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33.png" Type="http://schemas.openxmlformats.org/officeDocument/2006/relationships/image"/><Relationship Id="rId6" Target="../media/image34.svg" Type="http://schemas.openxmlformats.org/officeDocument/2006/relationships/image"/><Relationship Id="rId7" Target="../media/image29.png" Type="http://schemas.openxmlformats.org/officeDocument/2006/relationships/image"/><Relationship Id="rId8" Target="../media/image30.svg" Type="http://schemas.openxmlformats.org/officeDocument/2006/relationships/image"/><Relationship Id="rId9" Target="../media/image3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3234198" y="-1294275"/>
            <a:ext cx="2832552" cy="2588549"/>
          </a:xfrm>
          <a:custGeom>
            <a:avLst/>
            <a:gdLst/>
            <a:ahLst/>
            <a:cxnLst/>
            <a:rect r="r" b="b" t="t" l="l"/>
            <a:pathLst>
              <a:path h="2588549" w="2832552">
                <a:moveTo>
                  <a:pt x="0" y="0"/>
                </a:moveTo>
                <a:lnTo>
                  <a:pt x="2832551" y="0"/>
                </a:lnTo>
                <a:lnTo>
                  <a:pt x="2832551" y="2588550"/>
                </a:lnTo>
                <a:lnTo>
                  <a:pt x="0" y="25885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543507" y="-689971"/>
            <a:ext cx="2803900" cy="2414053"/>
          </a:xfrm>
          <a:custGeom>
            <a:avLst/>
            <a:gdLst/>
            <a:ahLst/>
            <a:cxnLst/>
            <a:rect r="r" b="b" t="t" l="l"/>
            <a:pathLst>
              <a:path h="2414053" w="2803900">
                <a:moveTo>
                  <a:pt x="0" y="0"/>
                </a:moveTo>
                <a:lnTo>
                  <a:pt x="2803900" y="0"/>
                </a:lnTo>
                <a:lnTo>
                  <a:pt x="2803900" y="2414053"/>
                </a:lnTo>
                <a:lnTo>
                  <a:pt x="0" y="24140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7259300" y="5033991"/>
            <a:ext cx="2138114" cy="2604359"/>
          </a:xfrm>
          <a:custGeom>
            <a:avLst/>
            <a:gdLst/>
            <a:ahLst/>
            <a:cxnLst/>
            <a:rect r="r" b="b" t="t" l="l"/>
            <a:pathLst>
              <a:path h="2604359" w="2138114">
                <a:moveTo>
                  <a:pt x="0" y="0"/>
                </a:moveTo>
                <a:lnTo>
                  <a:pt x="2138114" y="0"/>
                </a:lnTo>
                <a:lnTo>
                  <a:pt x="2138114" y="2604359"/>
                </a:lnTo>
                <a:lnTo>
                  <a:pt x="0" y="26043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2030548" y="-1293994"/>
            <a:ext cx="2465343" cy="2588269"/>
          </a:xfrm>
          <a:custGeom>
            <a:avLst/>
            <a:gdLst/>
            <a:ahLst/>
            <a:cxnLst/>
            <a:rect r="r" b="b" t="t" l="l"/>
            <a:pathLst>
              <a:path h="2588269" w="2465343">
                <a:moveTo>
                  <a:pt x="0" y="0"/>
                </a:moveTo>
                <a:lnTo>
                  <a:pt x="2465343" y="0"/>
                </a:lnTo>
                <a:lnTo>
                  <a:pt x="2465343" y="2588269"/>
                </a:lnTo>
                <a:lnTo>
                  <a:pt x="0" y="258826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2592203" y="8606204"/>
            <a:ext cx="2417143" cy="2315806"/>
          </a:xfrm>
          <a:custGeom>
            <a:avLst/>
            <a:gdLst/>
            <a:ahLst/>
            <a:cxnLst/>
            <a:rect r="r" b="b" t="t" l="l"/>
            <a:pathLst>
              <a:path h="2315806" w="2417143">
                <a:moveTo>
                  <a:pt x="0" y="0"/>
                </a:moveTo>
                <a:lnTo>
                  <a:pt x="2417143" y="0"/>
                </a:lnTo>
                <a:lnTo>
                  <a:pt x="2417143" y="2315806"/>
                </a:lnTo>
                <a:lnTo>
                  <a:pt x="0" y="231580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2036878" y="3225785"/>
            <a:ext cx="3065578" cy="2711086"/>
          </a:xfrm>
          <a:custGeom>
            <a:avLst/>
            <a:gdLst/>
            <a:ahLst/>
            <a:cxnLst/>
            <a:rect r="r" b="b" t="t" l="l"/>
            <a:pathLst>
              <a:path h="2711086" w="3065578">
                <a:moveTo>
                  <a:pt x="0" y="0"/>
                </a:moveTo>
                <a:lnTo>
                  <a:pt x="3065578" y="0"/>
                </a:lnTo>
                <a:lnTo>
                  <a:pt x="3065578" y="2711085"/>
                </a:lnTo>
                <a:lnTo>
                  <a:pt x="0" y="271108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916995" y="7638350"/>
            <a:ext cx="2882762" cy="3283660"/>
          </a:xfrm>
          <a:custGeom>
            <a:avLst/>
            <a:gdLst/>
            <a:ahLst/>
            <a:cxnLst/>
            <a:rect r="r" b="b" t="t" l="l"/>
            <a:pathLst>
              <a:path h="3283660" w="2882762">
                <a:moveTo>
                  <a:pt x="0" y="0"/>
                </a:moveTo>
                <a:lnTo>
                  <a:pt x="2882761" y="0"/>
                </a:lnTo>
                <a:lnTo>
                  <a:pt x="2882761" y="3283660"/>
                </a:lnTo>
                <a:lnTo>
                  <a:pt x="0" y="328366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p:cNvSpPr/>
          <p:nvPr/>
        </p:nvSpPr>
        <p:spPr>
          <a:xfrm flipH="false" flipV="false" rot="0">
            <a:off x="16858779" y="8450325"/>
            <a:ext cx="2163234" cy="3572134"/>
          </a:xfrm>
          <a:custGeom>
            <a:avLst/>
            <a:gdLst/>
            <a:ahLst/>
            <a:cxnLst/>
            <a:rect r="r" b="b" t="t" l="l"/>
            <a:pathLst>
              <a:path h="3572134" w="2163234">
                <a:moveTo>
                  <a:pt x="0" y="0"/>
                </a:moveTo>
                <a:lnTo>
                  <a:pt x="2163234" y="0"/>
                </a:lnTo>
                <a:lnTo>
                  <a:pt x="2163234" y="3572134"/>
                </a:lnTo>
                <a:lnTo>
                  <a:pt x="0" y="357213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1" id="11"/>
          <p:cNvSpPr/>
          <p:nvPr/>
        </p:nvSpPr>
        <p:spPr>
          <a:xfrm flipH="false" flipV="false" rot="0">
            <a:off x="-916995" y="-689971"/>
            <a:ext cx="2379176" cy="3224668"/>
          </a:xfrm>
          <a:custGeom>
            <a:avLst/>
            <a:gdLst/>
            <a:ahLst/>
            <a:cxnLst/>
            <a:rect r="r" b="b" t="t" l="l"/>
            <a:pathLst>
              <a:path h="3224668" w="2379176">
                <a:moveTo>
                  <a:pt x="0" y="0"/>
                </a:moveTo>
                <a:lnTo>
                  <a:pt x="2379175" y="0"/>
                </a:lnTo>
                <a:lnTo>
                  <a:pt x="2379175" y="3224668"/>
                </a:lnTo>
                <a:lnTo>
                  <a:pt x="0" y="3224668"/>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2" id="12"/>
          <p:cNvSpPr/>
          <p:nvPr/>
        </p:nvSpPr>
        <p:spPr>
          <a:xfrm flipH="false" flipV="false" rot="0">
            <a:off x="13892554" y="9046259"/>
            <a:ext cx="2647404" cy="2079468"/>
          </a:xfrm>
          <a:custGeom>
            <a:avLst/>
            <a:gdLst/>
            <a:ahLst/>
            <a:cxnLst/>
            <a:rect r="r" b="b" t="t" l="l"/>
            <a:pathLst>
              <a:path h="2079468" w="2647404">
                <a:moveTo>
                  <a:pt x="0" y="0"/>
                </a:moveTo>
                <a:lnTo>
                  <a:pt x="2647404" y="0"/>
                </a:lnTo>
                <a:lnTo>
                  <a:pt x="2647404" y="2079468"/>
                </a:lnTo>
                <a:lnTo>
                  <a:pt x="0" y="2079468"/>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3" id="13"/>
          <p:cNvSpPr/>
          <p:nvPr/>
        </p:nvSpPr>
        <p:spPr>
          <a:xfrm flipH="false" flipV="false" rot="0">
            <a:off x="17579615" y="2049544"/>
            <a:ext cx="1442398" cy="2352482"/>
          </a:xfrm>
          <a:custGeom>
            <a:avLst/>
            <a:gdLst/>
            <a:ahLst/>
            <a:cxnLst/>
            <a:rect r="r" b="b" t="t" l="l"/>
            <a:pathLst>
              <a:path h="2352482" w="1442398">
                <a:moveTo>
                  <a:pt x="0" y="0"/>
                </a:moveTo>
                <a:lnTo>
                  <a:pt x="1442398" y="0"/>
                </a:lnTo>
                <a:lnTo>
                  <a:pt x="1442398" y="2352482"/>
                </a:lnTo>
                <a:lnTo>
                  <a:pt x="0" y="2352482"/>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4" id="14"/>
          <p:cNvSpPr/>
          <p:nvPr/>
        </p:nvSpPr>
        <p:spPr>
          <a:xfrm flipH="false" flipV="false" rot="2032490">
            <a:off x="5423388" y="-1980819"/>
            <a:ext cx="4703437" cy="4114800"/>
          </a:xfrm>
          <a:custGeom>
            <a:avLst/>
            <a:gdLst/>
            <a:ahLst/>
            <a:cxnLst/>
            <a:rect r="r" b="b" t="t" l="l"/>
            <a:pathLst>
              <a:path h="4114800" w="4703437">
                <a:moveTo>
                  <a:pt x="0" y="0"/>
                </a:moveTo>
                <a:lnTo>
                  <a:pt x="4703438" y="0"/>
                </a:lnTo>
                <a:lnTo>
                  <a:pt x="4703438" y="4114800"/>
                </a:lnTo>
                <a:lnTo>
                  <a:pt x="0" y="4114800"/>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15" id="15"/>
          <p:cNvSpPr/>
          <p:nvPr/>
        </p:nvSpPr>
        <p:spPr>
          <a:xfrm flipH="false" flipV="false" rot="0">
            <a:off x="8501928" y="8884186"/>
            <a:ext cx="4302387" cy="4075647"/>
          </a:xfrm>
          <a:custGeom>
            <a:avLst/>
            <a:gdLst/>
            <a:ahLst/>
            <a:cxnLst/>
            <a:rect r="r" b="b" t="t" l="l"/>
            <a:pathLst>
              <a:path h="4075647" w="4302387">
                <a:moveTo>
                  <a:pt x="0" y="0"/>
                </a:moveTo>
                <a:lnTo>
                  <a:pt x="4302387" y="0"/>
                </a:lnTo>
                <a:lnTo>
                  <a:pt x="4302387" y="4075647"/>
                </a:lnTo>
                <a:lnTo>
                  <a:pt x="0" y="4075647"/>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TextBox 16" id="16"/>
          <p:cNvSpPr txBox="true"/>
          <p:nvPr/>
        </p:nvSpPr>
        <p:spPr>
          <a:xfrm rot="0">
            <a:off x="1227469" y="3115637"/>
            <a:ext cx="15833063" cy="2027863"/>
          </a:xfrm>
          <a:prstGeom prst="rect">
            <a:avLst/>
          </a:prstGeom>
        </p:spPr>
        <p:txBody>
          <a:bodyPr anchor="t" rtlCol="false" tIns="0" lIns="0" bIns="0" rIns="0">
            <a:spAutoFit/>
          </a:bodyPr>
          <a:lstStyle/>
          <a:p>
            <a:pPr algn="ctr" marL="0" indent="0" lvl="0">
              <a:lnSpc>
                <a:spcPts val="12900"/>
              </a:lnSpc>
              <a:spcBef>
                <a:spcPct val="0"/>
              </a:spcBef>
            </a:pPr>
            <a:r>
              <a:rPr lang="en-US" sz="12056" spc="-421">
                <a:solidFill>
                  <a:srgbClr val="000000"/>
                </a:solidFill>
                <a:latin typeface="Agrandir Bold"/>
              </a:rPr>
              <a:t>Expense Tracker</a:t>
            </a:r>
          </a:p>
        </p:txBody>
      </p:sp>
      <p:sp>
        <p:nvSpPr>
          <p:cNvPr name="TextBox 17" id="17"/>
          <p:cNvSpPr txBox="true"/>
          <p:nvPr/>
        </p:nvSpPr>
        <p:spPr>
          <a:xfrm rot="0">
            <a:off x="1227469" y="5676659"/>
            <a:ext cx="15833063" cy="1204722"/>
          </a:xfrm>
          <a:prstGeom prst="rect">
            <a:avLst/>
          </a:prstGeom>
        </p:spPr>
        <p:txBody>
          <a:bodyPr anchor="t" rtlCol="false" tIns="0" lIns="0" bIns="0" rIns="0">
            <a:spAutoFit/>
          </a:bodyPr>
          <a:lstStyle/>
          <a:p>
            <a:pPr algn="ctr" marL="0" indent="0" lvl="0">
              <a:lnSpc>
                <a:spcPts val="7704"/>
              </a:lnSpc>
              <a:spcBef>
                <a:spcPct val="0"/>
              </a:spcBef>
            </a:pPr>
            <a:r>
              <a:rPr lang="en-US" sz="7200" spc="-252">
                <a:solidFill>
                  <a:srgbClr val="000000"/>
                </a:solidFill>
                <a:latin typeface="Agrandir Bold"/>
              </a:rPr>
              <a:t>A Python and SQL-Based Solution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519518" y="8877959"/>
            <a:ext cx="2417247" cy="3026207"/>
          </a:xfrm>
          <a:custGeom>
            <a:avLst/>
            <a:gdLst/>
            <a:ahLst/>
            <a:cxnLst/>
            <a:rect r="r" b="b" t="t" l="l"/>
            <a:pathLst>
              <a:path h="3026207" w="2417247">
                <a:moveTo>
                  <a:pt x="0" y="0"/>
                </a:moveTo>
                <a:lnTo>
                  <a:pt x="2417246" y="0"/>
                </a:lnTo>
                <a:lnTo>
                  <a:pt x="2417246" y="3026206"/>
                </a:lnTo>
                <a:lnTo>
                  <a:pt x="0" y="30262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977530" y="-1286370"/>
            <a:ext cx="2832552" cy="2588549"/>
          </a:xfrm>
          <a:custGeom>
            <a:avLst/>
            <a:gdLst/>
            <a:ahLst/>
            <a:cxnLst/>
            <a:rect r="r" b="b" t="t" l="l"/>
            <a:pathLst>
              <a:path h="2588549" w="2832552">
                <a:moveTo>
                  <a:pt x="0" y="0"/>
                </a:moveTo>
                <a:lnTo>
                  <a:pt x="2832552" y="0"/>
                </a:lnTo>
                <a:lnTo>
                  <a:pt x="2832552" y="2588549"/>
                </a:lnTo>
                <a:lnTo>
                  <a:pt x="0" y="25885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346052" y="-689971"/>
            <a:ext cx="3001354" cy="2584054"/>
          </a:xfrm>
          <a:custGeom>
            <a:avLst/>
            <a:gdLst/>
            <a:ahLst/>
            <a:cxnLst/>
            <a:rect r="r" b="b" t="t" l="l"/>
            <a:pathLst>
              <a:path h="2584054" w="3001354">
                <a:moveTo>
                  <a:pt x="0" y="0"/>
                </a:moveTo>
                <a:lnTo>
                  <a:pt x="3001355" y="0"/>
                </a:lnTo>
                <a:lnTo>
                  <a:pt x="3001355" y="2584053"/>
                </a:lnTo>
                <a:lnTo>
                  <a:pt x="0" y="25840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9670189" y="8779896"/>
            <a:ext cx="2906484" cy="3014207"/>
          </a:xfrm>
          <a:custGeom>
            <a:avLst/>
            <a:gdLst/>
            <a:ahLst/>
            <a:cxnLst/>
            <a:rect r="r" b="b" t="t" l="l"/>
            <a:pathLst>
              <a:path h="3014207" w="2906484">
                <a:moveTo>
                  <a:pt x="0" y="0"/>
                </a:moveTo>
                <a:lnTo>
                  <a:pt x="2906485" y="0"/>
                </a:lnTo>
                <a:lnTo>
                  <a:pt x="2906485" y="3014208"/>
                </a:lnTo>
                <a:lnTo>
                  <a:pt x="0" y="30142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7259300" y="5033991"/>
            <a:ext cx="2138114" cy="2604359"/>
          </a:xfrm>
          <a:custGeom>
            <a:avLst/>
            <a:gdLst/>
            <a:ahLst/>
            <a:cxnLst/>
            <a:rect r="r" b="b" t="t" l="l"/>
            <a:pathLst>
              <a:path h="2604359" w="2138114">
                <a:moveTo>
                  <a:pt x="0" y="0"/>
                </a:moveTo>
                <a:lnTo>
                  <a:pt x="2138114" y="0"/>
                </a:lnTo>
                <a:lnTo>
                  <a:pt x="2138114" y="2604359"/>
                </a:lnTo>
                <a:lnTo>
                  <a:pt x="0" y="260435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2313073" y="-1659845"/>
            <a:ext cx="2975403" cy="3123761"/>
          </a:xfrm>
          <a:custGeom>
            <a:avLst/>
            <a:gdLst/>
            <a:ahLst/>
            <a:cxnLst/>
            <a:rect r="r" b="b" t="t" l="l"/>
            <a:pathLst>
              <a:path h="3123761" w="2975403">
                <a:moveTo>
                  <a:pt x="0" y="0"/>
                </a:moveTo>
                <a:lnTo>
                  <a:pt x="2975403" y="0"/>
                </a:lnTo>
                <a:lnTo>
                  <a:pt x="2975403" y="3123761"/>
                </a:lnTo>
                <a:lnTo>
                  <a:pt x="0" y="312376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3044371" y="8566988"/>
            <a:ext cx="2741722" cy="2626777"/>
          </a:xfrm>
          <a:custGeom>
            <a:avLst/>
            <a:gdLst/>
            <a:ahLst/>
            <a:cxnLst/>
            <a:rect r="r" b="b" t="t" l="l"/>
            <a:pathLst>
              <a:path h="2626777" w="2741722">
                <a:moveTo>
                  <a:pt x="0" y="0"/>
                </a:moveTo>
                <a:lnTo>
                  <a:pt x="2741722" y="0"/>
                </a:lnTo>
                <a:lnTo>
                  <a:pt x="2741722" y="2626777"/>
                </a:lnTo>
                <a:lnTo>
                  <a:pt x="0" y="262677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p:cNvSpPr/>
          <p:nvPr/>
        </p:nvSpPr>
        <p:spPr>
          <a:xfrm flipH="false" flipV="false" rot="0">
            <a:off x="-2097645" y="3518455"/>
            <a:ext cx="3427404" cy="3031072"/>
          </a:xfrm>
          <a:custGeom>
            <a:avLst/>
            <a:gdLst/>
            <a:ahLst/>
            <a:cxnLst/>
            <a:rect r="r" b="b" t="t" l="l"/>
            <a:pathLst>
              <a:path h="3031072" w="3427404">
                <a:moveTo>
                  <a:pt x="0" y="0"/>
                </a:moveTo>
                <a:lnTo>
                  <a:pt x="3427404" y="0"/>
                </a:lnTo>
                <a:lnTo>
                  <a:pt x="3427404" y="3031072"/>
                </a:lnTo>
                <a:lnTo>
                  <a:pt x="0" y="303107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1" id="11"/>
          <p:cNvSpPr/>
          <p:nvPr/>
        </p:nvSpPr>
        <p:spPr>
          <a:xfrm flipH="false" flipV="false" rot="0">
            <a:off x="-916995" y="7470165"/>
            <a:ext cx="3227941" cy="3676843"/>
          </a:xfrm>
          <a:custGeom>
            <a:avLst/>
            <a:gdLst/>
            <a:ahLst/>
            <a:cxnLst/>
            <a:rect r="r" b="b" t="t" l="l"/>
            <a:pathLst>
              <a:path h="3676843" w="3227941">
                <a:moveTo>
                  <a:pt x="0" y="0"/>
                </a:moveTo>
                <a:lnTo>
                  <a:pt x="3227941" y="0"/>
                </a:lnTo>
                <a:lnTo>
                  <a:pt x="3227941" y="3676843"/>
                </a:lnTo>
                <a:lnTo>
                  <a:pt x="0" y="3676843"/>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2" id="12"/>
          <p:cNvSpPr/>
          <p:nvPr/>
        </p:nvSpPr>
        <p:spPr>
          <a:xfrm flipH="false" flipV="false" rot="0">
            <a:off x="16858779" y="8450325"/>
            <a:ext cx="2163234" cy="3572134"/>
          </a:xfrm>
          <a:custGeom>
            <a:avLst/>
            <a:gdLst/>
            <a:ahLst/>
            <a:cxnLst/>
            <a:rect r="r" b="b" t="t" l="l"/>
            <a:pathLst>
              <a:path h="3572134" w="2163234">
                <a:moveTo>
                  <a:pt x="0" y="0"/>
                </a:moveTo>
                <a:lnTo>
                  <a:pt x="2163234" y="0"/>
                </a:lnTo>
                <a:lnTo>
                  <a:pt x="2163234" y="3572134"/>
                </a:lnTo>
                <a:lnTo>
                  <a:pt x="0" y="3572134"/>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3" id="13"/>
          <p:cNvSpPr/>
          <p:nvPr/>
        </p:nvSpPr>
        <p:spPr>
          <a:xfrm flipH="false" flipV="false" rot="0">
            <a:off x="-916995" y="-985177"/>
            <a:ext cx="2636713" cy="3573727"/>
          </a:xfrm>
          <a:custGeom>
            <a:avLst/>
            <a:gdLst/>
            <a:ahLst/>
            <a:cxnLst/>
            <a:rect r="r" b="b" t="t" l="l"/>
            <a:pathLst>
              <a:path h="3573727" w="2636713">
                <a:moveTo>
                  <a:pt x="0" y="0"/>
                </a:moveTo>
                <a:lnTo>
                  <a:pt x="2636712" y="0"/>
                </a:lnTo>
                <a:lnTo>
                  <a:pt x="2636712" y="3573726"/>
                </a:lnTo>
                <a:lnTo>
                  <a:pt x="0" y="35737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4" id="14"/>
          <p:cNvSpPr/>
          <p:nvPr/>
        </p:nvSpPr>
        <p:spPr>
          <a:xfrm flipH="false" flipV="false" rot="0">
            <a:off x="13202548" y="9200929"/>
            <a:ext cx="3030355" cy="2380266"/>
          </a:xfrm>
          <a:custGeom>
            <a:avLst/>
            <a:gdLst/>
            <a:ahLst/>
            <a:cxnLst/>
            <a:rect r="r" b="b" t="t" l="l"/>
            <a:pathLst>
              <a:path h="2380266" w="3030355">
                <a:moveTo>
                  <a:pt x="0" y="0"/>
                </a:moveTo>
                <a:lnTo>
                  <a:pt x="3030356" y="0"/>
                </a:lnTo>
                <a:lnTo>
                  <a:pt x="3030356" y="2380266"/>
                </a:lnTo>
                <a:lnTo>
                  <a:pt x="0" y="238026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15" id="15"/>
          <p:cNvSpPr/>
          <p:nvPr/>
        </p:nvSpPr>
        <p:spPr>
          <a:xfrm flipH="false" flipV="false" rot="0">
            <a:off x="8074943" y="-1400144"/>
            <a:ext cx="2138114" cy="2604359"/>
          </a:xfrm>
          <a:custGeom>
            <a:avLst/>
            <a:gdLst/>
            <a:ahLst/>
            <a:cxnLst/>
            <a:rect r="r" b="b" t="t" l="l"/>
            <a:pathLst>
              <a:path h="2604359" w="2138114">
                <a:moveTo>
                  <a:pt x="0" y="0"/>
                </a:moveTo>
                <a:lnTo>
                  <a:pt x="2138114" y="0"/>
                </a:lnTo>
                <a:lnTo>
                  <a:pt x="2138114" y="2604359"/>
                </a:lnTo>
                <a:lnTo>
                  <a:pt x="0" y="260435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17487449" y="2460237"/>
            <a:ext cx="2055840" cy="2573754"/>
          </a:xfrm>
          <a:custGeom>
            <a:avLst/>
            <a:gdLst/>
            <a:ahLst/>
            <a:cxnLst/>
            <a:rect r="r" b="b" t="t" l="l"/>
            <a:pathLst>
              <a:path h="2573754" w="2055840">
                <a:moveTo>
                  <a:pt x="0" y="0"/>
                </a:moveTo>
                <a:lnTo>
                  <a:pt x="2055840" y="0"/>
                </a:lnTo>
                <a:lnTo>
                  <a:pt x="2055840" y="2573754"/>
                </a:lnTo>
                <a:lnTo>
                  <a:pt x="0" y="25737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10803607" y="-1810090"/>
            <a:ext cx="1848187" cy="3014305"/>
          </a:xfrm>
          <a:custGeom>
            <a:avLst/>
            <a:gdLst/>
            <a:ahLst/>
            <a:cxnLst/>
            <a:rect r="r" b="b" t="t" l="l"/>
            <a:pathLst>
              <a:path h="3014305" w="1848187">
                <a:moveTo>
                  <a:pt x="0" y="0"/>
                </a:moveTo>
                <a:lnTo>
                  <a:pt x="1848187" y="0"/>
                </a:lnTo>
                <a:lnTo>
                  <a:pt x="1848187" y="3014305"/>
                </a:lnTo>
                <a:lnTo>
                  <a:pt x="0" y="301430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18" id="18"/>
          <p:cNvSpPr/>
          <p:nvPr/>
        </p:nvSpPr>
        <p:spPr>
          <a:xfrm flipH="false" flipV="false" rot="0">
            <a:off x="5879026" y="-985177"/>
            <a:ext cx="1464000" cy="2189392"/>
          </a:xfrm>
          <a:custGeom>
            <a:avLst/>
            <a:gdLst/>
            <a:ahLst/>
            <a:cxnLst/>
            <a:rect r="r" b="b" t="t" l="l"/>
            <a:pathLst>
              <a:path h="2189392" w="1464000">
                <a:moveTo>
                  <a:pt x="0" y="0"/>
                </a:moveTo>
                <a:lnTo>
                  <a:pt x="1464000" y="0"/>
                </a:lnTo>
                <a:lnTo>
                  <a:pt x="1464000" y="2189392"/>
                </a:lnTo>
                <a:lnTo>
                  <a:pt x="0" y="2189392"/>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TextBox 19" id="19"/>
          <p:cNvSpPr txBox="true"/>
          <p:nvPr/>
        </p:nvSpPr>
        <p:spPr>
          <a:xfrm rot="0">
            <a:off x="3587140" y="3518514"/>
            <a:ext cx="11130587" cy="2429331"/>
          </a:xfrm>
          <a:prstGeom prst="rect">
            <a:avLst/>
          </a:prstGeom>
        </p:spPr>
        <p:txBody>
          <a:bodyPr anchor="t" rtlCol="false" tIns="0" lIns="0" bIns="0" rIns="0">
            <a:spAutoFit/>
          </a:bodyPr>
          <a:lstStyle/>
          <a:p>
            <a:pPr algn="ctr" marL="0" indent="0" lvl="0">
              <a:lnSpc>
                <a:spcPts val="15462"/>
              </a:lnSpc>
              <a:spcBef>
                <a:spcPct val="0"/>
              </a:spcBef>
            </a:pPr>
            <a:r>
              <a:rPr lang="en-US" sz="14450" spc="-505">
                <a:solidFill>
                  <a:srgbClr val="000000"/>
                </a:solidFill>
                <a:latin typeface="Agrandir Bold"/>
              </a:rPr>
              <a:t>Thank you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028700" y="743457"/>
            <a:ext cx="9290033" cy="2273808"/>
          </a:xfrm>
          <a:prstGeom prst="rect">
            <a:avLst/>
          </a:prstGeom>
        </p:spPr>
        <p:txBody>
          <a:bodyPr anchor="t" rtlCol="false" tIns="0" lIns="0" bIns="0" rIns="0">
            <a:spAutoFit/>
          </a:bodyPr>
          <a:lstStyle/>
          <a:p>
            <a:pPr algn="l" marL="0" indent="0" lvl="0">
              <a:lnSpc>
                <a:spcPts val="8136"/>
              </a:lnSpc>
            </a:pPr>
            <a:r>
              <a:rPr lang="en-US" sz="7200" spc="-252">
                <a:solidFill>
                  <a:srgbClr val="000000"/>
                </a:solidFill>
                <a:latin typeface="Agrandir Medium"/>
              </a:rPr>
              <a:t>Introduction to Expense Tracker</a:t>
            </a:r>
          </a:p>
        </p:txBody>
      </p:sp>
      <p:sp>
        <p:nvSpPr>
          <p:cNvPr name="TextBox 4" id="4"/>
          <p:cNvSpPr txBox="true"/>
          <p:nvPr/>
        </p:nvSpPr>
        <p:spPr>
          <a:xfrm rot="0">
            <a:off x="1028700" y="3053878"/>
            <a:ext cx="9462601" cy="5751639"/>
          </a:xfrm>
          <a:prstGeom prst="rect">
            <a:avLst/>
          </a:prstGeom>
        </p:spPr>
        <p:txBody>
          <a:bodyPr anchor="t" rtlCol="false" tIns="0" lIns="0" bIns="0" rIns="0">
            <a:spAutoFit/>
          </a:bodyPr>
          <a:lstStyle/>
          <a:p>
            <a:pPr algn="l" marL="0" indent="0" lvl="0">
              <a:lnSpc>
                <a:spcPts val="3478"/>
              </a:lnSpc>
              <a:spcBef>
                <a:spcPct val="0"/>
              </a:spcBef>
            </a:pPr>
            <a:r>
              <a:rPr lang="en-US" sz="2576" spc="154">
                <a:solidFill>
                  <a:srgbClr val="3A3937"/>
                </a:solidFill>
                <a:latin typeface="Agrandir"/>
              </a:rPr>
              <a:t>In today's world, managing personal finances effectively is crucial, yet often challenging. Recognizing this need, I embarked on creating a tool that simplifies the process of tracking expenses, enhances financial awareness, and empowers users to make informed financial decisions. Throughout this presentation, I will provide insights into the project's objectives, key features, technological aspects, and the thought process behind its development. I invite you to engage with me and ask questions as we explore the intricacies of this endeavor together. Thank you for joining me, and let's delve into the world of expense management.</a:t>
            </a:r>
          </a:p>
        </p:txBody>
      </p:sp>
      <p:sp>
        <p:nvSpPr>
          <p:cNvPr name="Freeform 5" id="5"/>
          <p:cNvSpPr/>
          <p:nvPr/>
        </p:nvSpPr>
        <p:spPr>
          <a:xfrm flipH="false" flipV="false" rot="0">
            <a:off x="10699733" y="1956561"/>
            <a:ext cx="5595699" cy="6373878"/>
          </a:xfrm>
          <a:custGeom>
            <a:avLst/>
            <a:gdLst/>
            <a:ahLst/>
            <a:cxnLst/>
            <a:rect r="r" b="b" t="t" l="l"/>
            <a:pathLst>
              <a:path h="6373878" w="5595699">
                <a:moveTo>
                  <a:pt x="0" y="0"/>
                </a:moveTo>
                <a:lnTo>
                  <a:pt x="5595698" y="0"/>
                </a:lnTo>
                <a:lnTo>
                  <a:pt x="5595698" y="6373878"/>
                </a:lnTo>
                <a:lnTo>
                  <a:pt x="0" y="63738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grpSp>
        <p:nvGrpSpPr>
          <p:cNvPr name="Group 3" id="3"/>
          <p:cNvGrpSpPr/>
          <p:nvPr/>
        </p:nvGrpSpPr>
        <p:grpSpPr>
          <a:xfrm rot="0">
            <a:off x="-1309551" y="-812902"/>
            <a:ext cx="12717770" cy="11912803"/>
            <a:chOff x="0" y="0"/>
            <a:chExt cx="3349536" cy="3137528"/>
          </a:xfrm>
        </p:grpSpPr>
        <p:sp>
          <p:nvSpPr>
            <p:cNvPr name="Freeform 4" id="4"/>
            <p:cNvSpPr/>
            <p:nvPr/>
          </p:nvSpPr>
          <p:spPr>
            <a:xfrm flipH="false" flipV="false" rot="0">
              <a:off x="0" y="0"/>
              <a:ext cx="3349536" cy="3137528"/>
            </a:xfrm>
            <a:custGeom>
              <a:avLst/>
              <a:gdLst/>
              <a:ahLst/>
              <a:cxnLst/>
              <a:rect r="r" b="b" t="t" l="l"/>
              <a:pathLst>
                <a:path h="3137528" w="3349536">
                  <a:moveTo>
                    <a:pt x="0" y="0"/>
                  </a:moveTo>
                  <a:lnTo>
                    <a:pt x="3349536" y="0"/>
                  </a:lnTo>
                  <a:lnTo>
                    <a:pt x="3349536" y="3137528"/>
                  </a:lnTo>
                  <a:lnTo>
                    <a:pt x="0" y="3137528"/>
                  </a:lnTo>
                  <a:close/>
                </a:path>
              </a:pathLst>
            </a:custGeom>
            <a:solidFill>
              <a:srgbClr val="60AA82"/>
            </a:solidFill>
          </p:spPr>
        </p:sp>
        <p:sp>
          <p:nvSpPr>
            <p:cNvPr name="TextBox 5" id="5"/>
            <p:cNvSpPr txBox="true"/>
            <p:nvPr/>
          </p:nvSpPr>
          <p:spPr>
            <a:xfrm>
              <a:off x="0" y="38100"/>
              <a:ext cx="3349536" cy="3099428"/>
            </a:xfrm>
            <a:prstGeom prst="rect">
              <a:avLst/>
            </a:prstGeom>
          </p:spPr>
          <p:txBody>
            <a:bodyPr anchor="ctr" rtlCol="false" tIns="50800" lIns="50800" bIns="50800" rIns="50800"/>
            <a:lstStyle/>
            <a:p>
              <a:pPr algn="ctr">
                <a:lnSpc>
                  <a:spcPts val="2266"/>
                </a:lnSpc>
              </a:pPr>
            </a:p>
          </p:txBody>
        </p:sp>
      </p:grpSp>
      <p:sp>
        <p:nvSpPr>
          <p:cNvPr name="Freeform 6" id="6"/>
          <p:cNvSpPr/>
          <p:nvPr/>
        </p:nvSpPr>
        <p:spPr>
          <a:xfrm flipH="false" flipV="false" rot="0">
            <a:off x="13134006" y="2317525"/>
            <a:ext cx="3422741" cy="5651950"/>
          </a:xfrm>
          <a:custGeom>
            <a:avLst/>
            <a:gdLst/>
            <a:ahLst/>
            <a:cxnLst/>
            <a:rect r="r" b="b" t="t" l="l"/>
            <a:pathLst>
              <a:path h="5651950" w="3422741">
                <a:moveTo>
                  <a:pt x="0" y="0"/>
                </a:moveTo>
                <a:lnTo>
                  <a:pt x="3422741" y="0"/>
                </a:lnTo>
                <a:lnTo>
                  <a:pt x="3422741" y="5651950"/>
                </a:lnTo>
                <a:lnTo>
                  <a:pt x="0" y="56519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7" id="7"/>
          <p:cNvSpPr txBox="true"/>
          <p:nvPr/>
        </p:nvSpPr>
        <p:spPr>
          <a:xfrm rot="0">
            <a:off x="1028700" y="876300"/>
            <a:ext cx="9540934" cy="1245108"/>
          </a:xfrm>
          <a:prstGeom prst="rect">
            <a:avLst/>
          </a:prstGeom>
        </p:spPr>
        <p:txBody>
          <a:bodyPr anchor="t" rtlCol="false" tIns="0" lIns="0" bIns="0" rIns="0">
            <a:spAutoFit/>
          </a:bodyPr>
          <a:lstStyle/>
          <a:p>
            <a:pPr algn="l" marL="0" indent="0" lvl="0">
              <a:lnSpc>
                <a:spcPts val="8136"/>
              </a:lnSpc>
            </a:pPr>
            <a:r>
              <a:rPr lang="en-US" sz="7200" spc="-252">
                <a:solidFill>
                  <a:srgbClr val="000000"/>
                </a:solidFill>
                <a:latin typeface="Agrandir"/>
              </a:rPr>
              <a:t>Project Overview</a:t>
            </a:r>
          </a:p>
        </p:txBody>
      </p:sp>
      <p:sp>
        <p:nvSpPr>
          <p:cNvPr name="TextBox 8" id="8"/>
          <p:cNvSpPr txBox="true"/>
          <p:nvPr/>
        </p:nvSpPr>
        <p:spPr>
          <a:xfrm rot="0">
            <a:off x="1028700" y="2203225"/>
            <a:ext cx="9398731" cy="7269920"/>
          </a:xfrm>
          <a:prstGeom prst="rect">
            <a:avLst/>
          </a:prstGeom>
        </p:spPr>
        <p:txBody>
          <a:bodyPr anchor="t" rtlCol="false" tIns="0" lIns="0" bIns="0" rIns="0">
            <a:spAutoFit/>
          </a:bodyPr>
          <a:lstStyle/>
          <a:p>
            <a:pPr algn="l">
              <a:lnSpc>
                <a:spcPts val="3208"/>
              </a:lnSpc>
            </a:pPr>
            <a:r>
              <a:rPr lang="en-US" sz="2376" spc="142">
                <a:solidFill>
                  <a:srgbClr val="3A3937"/>
                </a:solidFill>
                <a:latin typeface="Agrandir"/>
              </a:rPr>
              <a:t>In this project, we aim to develop a comprehensive Expense Tracking System using Python and SQL. The primary goal of this system is to provide users with a powerful yet intuitive tool for managing their personal finances effectively. With the ever-increasing complexity of financial transactions in our daily lives, keeping track of expenses can be daunting. Our system seeks to address this challenge by offering features such as expense categorization, budget tracking, and insightful analytics.</a:t>
            </a:r>
          </a:p>
          <a:p>
            <a:pPr algn="l">
              <a:lnSpc>
                <a:spcPts val="3208"/>
              </a:lnSpc>
            </a:pPr>
            <a:r>
              <a:rPr lang="en-US" sz="2376" spc="142">
                <a:solidFill>
                  <a:srgbClr val="3A3937"/>
                </a:solidFill>
                <a:latin typeface="Agrandir"/>
              </a:rPr>
              <a:t>The Expense Tracking System will allow users to record their expenses, categorize them based on predefined or custom categories, set budget limits for different expense categories, and analyze their spending patterns over time. By providing users with a clear overview of their financial activities, our system aims to promote financial awareness, facilitate better decision-making, and ultimately improve financial well-being.</a:t>
            </a:r>
          </a:p>
          <a:p>
            <a:pPr algn="l" marL="0" indent="0" lvl="0">
              <a:lnSpc>
                <a:spcPts val="3208"/>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TextBox 3" id="3"/>
          <p:cNvSpPr txBox="true"/>
          <p:nvPr/>
        </p:nvSpPr>
        <p:spPr>
          <a:xfrm rot="0">
            <a:off x="1064419" y="1340665"/>
            <a:ext cx="16159162" cy="985269"/>
          </a:xfrm>
          <a:prstGeom prst="rect">
            <a:avLst/>
          </a:prstGeom>
        </p:spPr>
        <p:txBody>
          <a:bodyPr anchor="t" rtlCol="false" tIns="0" lIns="0" bIns="0" rIns="0">
            <a:spAutoFit/>
          </a:bodyPr>
          <a:lstStyle/>
          <a:p>
            <a:pPr algn="ctr">
              <a:lnSpc>
                <a:spcPts val="6372"/>
              </a:lnSpc>
            </a:pPr>
            <a:r>
              <a:rPr lang="en-US" sz="5900" spc="-312">
                <a:solidFill>
                  <a:srgbClr val="000000"/>
                </a:solidFill>
                <a:latin typeface="Agrandir Medium"/>
              </a:rPr>
              <a:t>KEY FEATURES</a:t>
            </a:r>
          </a:p>
        </p:txBody>
      </p:sp>
      <p:grpSp>
        <p:nvGrpSpPr>
          <p:cNvPr name="Group 4" id="4"/>
          <p:cNvGrpSpPr/>
          <p:nvPr/>
        </p:nvGrpSpPr>
        <p:grpSpPr>
          <a:xfrm rot="0">
            <a:off x="1100138" y="2716984"/>
            <a:ext cx="7920266" cy="2991887"/>
            <a:chOff x="0" y="0"/>
            <a:chExt cx="2263664" cy="855101"/>
          </a:xfrm>
        </p:grpSpPr>
        <p:sp>
          <p:nvSpPr>
            <p:cNvPr name="Freeform 5" id="5"/>
            <p:cNvSpPr/>
            <p:nvPr/>
          </p:nvSpPr>
          <p:spPr>
            <a:xfrm flipH="false" flipV="false" rot="0">
              <a:off x="0" y="0"/>
              <a:ext cx="2263664" cy="855101"/>
            </a:xfrm>
            <a:custGeom>
              <a:avLst/>
              <a:gdLst/>
              <a:ahLst/>
              <a:cxnLst/>
              <a:rect r="r" b="b" t="t" l="l"/>
              <a:pathLst>
                <a:path h="855101" w="2263664">
                  <a:moveTo>
                    <a:pt x="23460" y="0"/>
                  </a:moveTo>
                  <a:lnTo>
                    <a:pt x="2240205" y="0"/>
                  </a:lnTo>
                  <a:cubicBezTo>
                    <a:pt x="2246427" y="0"/>
                    <a:pt x="2252394" y="2472"/>
                    <a:pt x="2256793" y="6871"/>
                  </a:cubicBezTo>
                  <a:cubicBezTo>
                    <a:pt x="2261193" y="11271"/>
                    <a:pt x="2263664" y="17238"/>
                    <a:pt x="2263664" y="23460"/>
                  </a:cubicBezTo>
                  <a:lnTo>
                    <a:pt x="2263664" y="831641"/>
                  </a:lnTo>
                  <a:cubicBezTo>
                    <a:pt x="2263664" y="837863"/>
                    <a:pt x="2261193" y="843830"/>
                    <a:pt x="2256793" y="848230"/>
                  </a:cubicBezTo>
                  <a:cubicBezTo>
                    <a:pt x="2252394" y="852629"/>
                    <a:pt x="2246427" y="855101"/>
                    <a:pt x="2240205" y="855101"/>
                  </a:cubicBezTo>
                  <a:lnTo>
                    <a:pt x="23460" y="855101"/>
                  </a:lnTo>
                  <a:cubicBezTo>
                    <a:pt x="17238" y="855101"/>
                    <a:pt x="11271" y="852629"/>
                    <a:pt x="6871" y="848230"/>
                  </a:cubicBezTo>
                  <a:cubicBezTo>
                    <a:pt x="2472" y="843830"/>
                    <a:pt x="0" y="837863"/>
                    <a:pt x="0" y="831641"/>
                  </a:cubicBezTo>
                  <a:lnTo>
                    <a:pt x="0" y="23460"/>
                  </a:lnTo>
                  <a:cubicBezTo>
                    <a:pt x="0" y="17238"/>
                    <a:pt x="2472" y="11271"/>
                    <a:pt x="6871" y="6871"/>
                  </a:cubicBezTo>
                  <a:cubicBezTo>
                    <a:pt x="11271" y="2472"/>
                    <a:pt x="17238" y="0"/>
                    <a:pt x="23460" y="0"/>
                  </a:cubicBezTo>
                  <a:close/>
                </a:path>
              </a:pathLst>
            </a:custGeom>
            <a:solidFill>
              <a:srgbClr val="AADBC0"/>
            </a:solidFill>
            <a:ln w="19050" cap="rnd">
              <a:solidFill>
                <a:srgbClr val="3A3937"/>
              </a:solidFill>
              <a:prstDash val="solid"/>
              <a:round/>
            </a:ln>
          </p:spPr>
        </p:sp>
        <p:sp>
          <p:nvSpPr>
            <p:cNvPr name="TextBox 6" id="6"/>
            <p:cNvSpPr txBox="true"/>
            <p:nvPr/>
          </p:nvSpPr>
          <p:spPr>
            <a:xfrm>
              <a:off x="0" y="9525"/>
              <a:ext cx="2263664" cy="845576"/>
            </a:xfrm>
            <a:prstGeom prst="rect">
              <a:avLst/>
            </a:prstGeom>
          </p:spPr>
          <p:txBody>
            <a:bodyPr anchor="ctr" rtlCol="false" tIns="50800" lIns="50800" bIns="50800" rIns="50800"/>
            <a:lstStyle/>
            <a:p>
              <a:pPr algn="ctr">
                <a:lnSpc>
                  <a:spcPts val="2879"/>
                </a:lnSpc>
              </a:pPr>
            </a:p>
          </p:txBody>
        </p:sp>
      </p:grpSp>
      <p:grpSp>
        <p:nvGrpSpPr>
          <p:cNvPr name="Group 7" id="7"/>
          <p:cNvGrpSpPr/>
          <p:nvPr/>
        </p:nvGrpSpPr>
        <p:grpSpPr>
          <a:xfrm rot="0">
            <a:off x="9267596" y="2716984"/>
            <a:ext cx="7920266" cy="2991887"/>
            <a:chOff x="0" y="0"/>
            <a:chExt cx="2263664" cy="855101"/>
          </a:xfrm>
        </p:grpSpPr>
        <p:sp>
          <p:nvSpPr>
            <p:cNvPr name="Freeform 8" id="8"/>
            <p:cNvSpPr/>
            <p:nvPr/>
          </p:nvSpPr>
          <p:spPr>
            <a:xfrm flipH="false" flipV="false" rot="0">
              <a:off x="0" y="0"/>
              <a:ext cx="2263664" cy="855101"/>
            </a:xfrm>
            <a:custGeom>
              <a:avLst/>
              <a:gdLst/>
              <a:ahLst/>
              <a:cxnLst/>
              <a:rect r="r" b="b" t="t" l="l"/>
              <a:pathLst>
                <a:path h="855101" w="2263664">
                  <a:moveTo>
                    <a:pt x="23460" y="0"/>
                  </a:moveTo>
                  <a:lnTo>
                    <a:pt x="2240205" y="0"/>
                  </a:lnTo>
                  <a:cubicBezTo>
                    <a:pt x="2246427" y="0"/>
                    <a:pt x="2252394" y="2472"/>
                    <a:pt x="2256793" y="6871"/>
                  </a:cubicBezTo>
                  <a:cubicBezTo>
                    <a:pt x="2261193" y="11271"/>
                    <a:pt x="2263664" y="17238"/>
                    <a:pt x="2263664" y="23460"/>
                  </a:cubicBezTo>
                  <a:lnTo>
                    <a:pt x="2263664" y="831641"/>
                  </a:lnTo>
                  <a:cubicBezTo>
                    <a:pt x="2263664" y="837863"/>
                    <a:pt x="2261193" y="843830"/>
                    <a:pt x="2256793" y="848230"/>
                  </a:cubicBezTo>
                  <a:cubicBezTo>
                    <a:pt x="2252394" y="852629"/>
                    <a:pt x="2246427" y="855101"/>
                    <a:pt x="2240205" y="855101"/>
                  </a:cubicBezTo>
                  <a:lnTo>
                    <a:pt x="23460" y="855101"/>
                  </a:lnTo>
                  <a:cubicBezTo>
                    <a:pt x="17238" y="855101"/>
                    <a:pt x="11271" y="852629"/>
                    <a:pt x="6871" y="848230"/>
                  </a:cubicBezTo>
                  <a:cubicBezTo>
                    <a:pt x="2472" y="843830"/>
                    <a:pt x="0" y="837863"/>
                    <a:pt x="0" y="831641"/>
                  </a:cubicBezTo>
                  <a:lnTo>
                    <a:pt x="0" y="23460"/>
                  </a:lnTo>
                  <a:cubicBezTo>
                    <a:pt x="0" y="17238"/>
                    <a:pt x="2472" y="11271"/>
                    <a:pt x="6871" y="6871"/>
                  </a:cubicBezTo>
                  <a:cubicBezTo>
                    <a:pt x="11271" y="2472"/>
                    <a:pt x="17238" y="0"/>
                    <a:pt x="23460" y="0"/>
                  </a:cubicBezTo>
                  <a:close/>
                </a:path>
              </a:pathLst>
            </a:custGeom>
            <a:solidFill>
              <a:srgbClr val="83C6A2"/>
            </a:solidFill>
            <a:ln w="19050" cap="rnd">
              <a:solidFill>
                <a:srgbClr val="3A3937"/>
              </a:solidFill>
              <a:prstDash val="solid"/>
              <a:round/>
            </a:ln>
          </p:spPr>
        </p:sp>
        <p:sp>
          <p:nvSpPr>
            <p:cNvPr name="TextBox 9" id="9"/>
            <p:cNvSpPr txBox="true"/>
            <p:nvPr/>
          </p:nvSpPr>
          <p:spPr>
            <a:xfrm>
              <a:off x="0" y="9525"/>
              <a:ext cx="2263664" cy="845576"/>
            </a:xfrm>
            <a:prstGeom prst="rect">
              <a:avLst/>
            </a:prstGeom>
          </p:spPr>
          <p:txBody>
            <a:bodyPr anchor="ctr" rtlCol="false" tIns="50800" lIns="50800" bIns="50800" rIns="50800"/>
            <a:lstStyle/>
            <a:p>
              <a:pPr algn="ctr">
                <a:lnSpc>
                  <a:spcPts val="2879"/>
                </a:lnSpc>
              </a:pPr>
            </a:p>
          </p:txBody>
        </p:sp>
      </p:grpSp>
      <p:grpSp>
        <p:nvGrpSpPr>
          <p:cNvPr name="Group 10" id="10"/>
          <p:cNvGrpSpPr/>
          <p:nvPr/>
        </p:nvGrpSpPr>
        <p:grpSpPr>
          <a:xfrm rot="0">
            <a:off x="5183867" y="6099396"/>
            <a:ext cx="7920266" cy="2991887"/>
            <a:chOff x="0" y="0"/>
            <a:chExt cx="2263664" cy="855101"/>
          </a:xfrm>
        </p:grpSpPr>
        <p:sp>
          <p:nvSpPr>
            <p:cNvPr name="Freeform 11" id="11"/>
            <p:cNvSpPr/>
            <p:nvPr/>
          </p:nvSpPr>
          <p:spPr>
            <a:xfrm flipH="false" flipV="false" rot="0">
              <a:off x="0" y="0"/>
              <a:ext cx="2263664" cy="855101"/>
            </a:xfrm>
            <a:custGeom>
              <a:avLst/>
              <a:gdLst/>
              <a:ahLst/>
              <a:cxnLst/>
              <a:rect r="r" b="b" t="t" l="l"/>
              <a:pathLst>
                <a:path h="855101" w="2263664">
                  <a:moveTo>
                    <a:pt x="23460" y="0"/>
                  </a:moveTo>
                  <a:lnTo>
                    <a:pt x="2240205" y="0"/>
                  </a:lnTo>
                  <a:cubicBezTo>
                    <a:pt x="2246427" y="0"/>
                    <a:pt x="2252394" y="2472"/>
                    <a:pt x="2256793" y="6871"/>
                  </a:cubicBezTo>
                  <a:cubicBezTo>
                    <a:pt x="2261193" y="11271"/>
                    <a:pt x="2263664" y="17238"/>
                    <a:pt x="2263664" y="23460"/>
                  </a:cubicBezTo>
                  <a:lnTo>
                    <a:pt x="2263664" y="831641"/>
                  </a:lnTo>
                  <a:cubicBezTo>
                    <a:pt x="2263664" y="837863"/>
                    <a:pt x="2261193" y="843830"/>
                    <a:pt x="2256793" y="848230"/>
                  </a:cubicBezTo>
                  <a:cubicBezTo>
                    <a:pt x="2252394" y="852629"/>
                    <a:pt x="2246427" y="855101"/>
                    <a:pt x="2240205" y="855101"/>
                  </a:cubicBezTo>
                  <a:lnTo>
                    <a:pt x="23460" y="855101"/>
                  </a:lnTo>
                  <a:cubicBezTo>
                    <a:pt x="17238" y="855101"/>
                    <a:pt x="11271" y="852629"/>
                    <a:pt x="6871" y="848230"/>
                  </a:cubicBezTo>
                  <a:cubicBezTo>
                    <a:pt x="2472" y="843830"/>
                    <a:pt x="0" y="837863"/>
                    <a:pt x="0" y="831641"/>
                  </a:cubicBezTo>
                  <a:lnTo>
                    <a:pt x="0" y="23460"/>
                  </a:lnTo>
                  <a:cubicBezTo>
                    <a:pt x="0" y="17238"/>
                    <a:pt x="2472" y="11271"/>
                    <a:pt x="6871" y="6871"/>
                  </a:cubicBezTo>
                  <a:cubicBezTo>
                    <a:pt x="11271" y="2472"/>
                    <a:pt x="17238" y="0"/>
                    <a:pt x="23460" y="0"/>
                  </a:cubicBezTo>
                  <a:close/>
                </a:path>
              </a:pathLst>
            </a:custGeom>
            <a:solidFill>
              <a:srgbClr val="83C6A2"/>
            </a:solidFill>
            <a:ln w="19050" cap="rnd">
              <a:solidFill>
                <a:srgbClr val="3A3937"/>
              </a:solidFill>
              <a:prstDash val="solid"/>
              <a:round/>
            </a:ln>
          </p:spPr>
        </p:sp>
        <p:sp>
          <p:nvSpPr>
            <p:cNvPr name="TextBox 12" id="12"/>
            <p:cNvSpPr txBox="true"/>
            <p:nvPr/>
          </p:nvSpPr>
          <p:spPr>
            <a:xfrm>
              <a:off x="0" y="9525"/>
              <a:ext cx="2263664" cy="845576"/>
            </a:xfrm>
            <a:prstGeom prst="rect">
              <a:avLst/>
            </a:prstGeom>
          </p:spPr>
          <p:txBody>
            <a:bodyPr anchor="ctr" rtlCol="false" tIns="50800" lIns="50800" bIns="50800" rIns="50800"/>
            <a:lstStyle/>
            <a:p>
              <a:pPr algn="ctr">
                <a:lnSpc>
                  <a:spcPts val="2879"/>
                </a:lnSpc>
              </a:pPr>
            </a:p>
          </p:txBody>
        </p:sp>
      </p:grpSp>
      <p:sp>
        <p:nvSpPr>
          <p:cNvPr name="TextBox 13" id="13"/>
          <p:cNvSpPr txBox="true"/>
          <p:nvPr/>
        </p:nvSpPr>
        <p:spPr>
          <a:xfrm rot="0">
            <a:off x="1724130" y="3989171"/>
            <a:ext cx="6672281" cy="1393825"/>
          </a:xfrm>
          <a:prstGeom prst="rect">
            <a:avLst/>
          </a:prstGeom>
        </p:spPr>
        <p:txBody>
          <a:bodyPr anchor="t" rtlCol="false" tIns="0" lIns="0" bIns="0" rIns="0">
            <a:spAutoFit/>
          </a:bodyPr>
          <a:lstStyle/>
          <a:p>
            <a:pPr algn="ctr" marL="0" indent="0" lvl="0">
              <a:lnSpc>
                <a:spcPts val="3799"/>
              </a:lnSpc>
              <a:spcBef>
                <a:spcPct val="0"/>
              </a:spcBef>
            </a:pPr>
            <a:r>
              <a:rPr lang="en-US" sz="2499" spc="-77">
                <a:solidFill>
                  <a:srgbClr val="000000"/>
                </a:solidFill>
                <a:latin typeface="Montserrat"/>
              </a:rPr>
              <a:t>Implement user accounts with usernames and passwords so that multiple users can track their expenses separately.</a:t>
            </a:r>
          </a:p>
        </p:txBody>
      </p:sp>
      <p:sp>
        <p:nvSpPr>
          <p:cNvPr name="TextBox 14" id="14"/>
          <p:cNvSpPr txBox="true"/>
          <p:nvPr/>
        </p:nvSpPr>
        <p:spPr>
          <a:xfrm rot="0">
            <a:off x="1511783" y="3223012"/>
            <a:ext cx="7096975" cy="634239"/>
          </a:xfrm>
          <a:prstGeom prst="rect">
            <a:avLst/>
          </a:prstGeom>
        </p:spPr>
        <p:txBody>
          <a:bodyPr anchor="t" rtlCol="false" tIns="0" lIns="0" bIns="0" rIns="0">
            <a:spAutoFit/>
          </a:bodyPr>
          <a:lstStyle/>
          <a:p>
            <a:pPr algn="ctr" marL="0" indent="0" lvl="0">
              <a:lnSpc>
                <a:spcPts val="4066"/>
              </a:lnSpc>
              <a:spcBef>
                <a:spcPct val="0"/>
              </a:spcBef>
            </a:pPr>
            <a:r>
              <a:rPr lang="en-US" sz="3800">
                <a:solidFill>
                  <a:srgbClr val="000000"/>
                </a:solidFill>
                <a:latin typeface="Agrandir Medium"/>
              </a:rPr>
              <a:t>User Authentication</a:t>
            </a:r>
          </a:p>
        </p:txBody>
      </p:sp>
      <p:sp>
        <p:nvSpPr>
          <p:cNvPr name="TextBox 15" id="15"/>
          <p:cNvSpPr txBox="true"/>
          <p:nvPr/>
        </p:nvSpPr>
        <p:spPr>
          <a:xfrm rot="0">
            <a:off x="9891589" y="3989171"/>
            <a:ext cx="6672281" cy="1393825"/>
          </a:xfrm>
          <a:prstGeom prst="rect">
            <a:avLst/>
          </a:prstGeom>
        </p:spPr>
        <p:txBody>
          <a:bodyPr anchor="t" rtlCol="false" tIns="0" lIns="0" bIns="0" rIns="0">
            <a:spAutoFit/>
          </a:bodyPr>
          <a:lstStyle/>
          <a:p>
            <a:pPr algn="ctr" marL="0" indent="0" lvl="0">
              <a:lnSpc>
                <a:spcPts val="3799"/>
              </a:lnSpc>
              <a:spcBef>
                <a:spcPct val="0"/>
              </a:spcBef>
            </a:pPr>
            <a:r>
              <a:rPr lang="en-US" sz="2499" spc="-77">
                <a:solidFill>
                  <a:srgbClr val="000000"/>
                </a:solidFill>
                <a:latin typeface="Montserrat"/>
              </a:rPr>
              <a:t>Allow users to categorize their expenses (e.g., food, transportation, utilities) for better organization and analysis.</a:t>
            </a:r>
          </a:p>
        </p:txBody>
      </p:sp>
      <p:sp>
        <p:nvSpPr>
          <p:cNvPr name="TextBox 16" id="16"/>
          <p:cNvSpPr txBox="true"/>
          <p:nvPr/>
        </p:nvSpPr>
        <p:spPr>
          <a:xfrm rot="0">
            <a:off x="9679242" y="3223012"/>
            <a:ext cx="7096975" cy="634239"/>
          </a:xfrm>
          <a:prstGeom prst="rect">
            <a:avLst/>
          </a:prstGeom>
        </p:spPr>
        <p:txBody>
          <a:bodyPr anchor="t" rtlCol="false" tIns="0" lIns="0" bIns="0" rIns="0">
            <a:spAutoFit/>
          </a:bodyPr>
          <a:lstStyle/>
          <a:p>
            <a:pPr algn="ctr" marL="0" indent="0" lvl="0">
              <a:lnSpc>
                <a:spcPts val="4066"/>
              </a:lnSpc>
              <a:spcBef>
                <a:spcPct val="0"/>
              </a:spcBef>
            </a:pPr>
            <a:r>
              <a:rPr lang="en-US" sz="3800">
                <a:solidFill>
                  <a:srgbClr val="000000"/>
                </a:solidFill>
                <a:latin typeface="Agrandir Medium"/>
              </a:rPr>
              <a:t>Expense Categories</a:t>
            </a:r>
          </a:p>
        </p:txBody>
      </p:sp>
      <p:sp>
        <p:nvSpPr>
          <p:cNvPr name="TextBox 17" id="17"/>
          <p:cNvSpPr txBox="true"/>
          <p:nvPr/>
        </p:nvSpPr>
        <p:spPr>
          <a:xfrm rot="0">
            <a:off x="5807859" y="7359104"/>
            <a:ext cx="6672281" cy="1393825"/>
          </a:xfrm>
          <a:prstGeom prst="rect">
            <a:avLst/>
          </a:prstGeom>
        </p:spPr>
        <p:txBody>
          <a:bodyPr anchor="t" rtlCol="false" tIns="0" lIns="0" bIns="0" rIns="0">
            <a:spAutoFit/>
          </a:bodyPr>
          <a:lstStyle/>
          <a:p>
            <a:pPr algn="ctr" marL="0" indent="0" lvl="0">
              <a:lnSpc>
                <a:spcPts val="3799"/>
              </a:lnSpc>
              <a:spcBef>
                <a:spcPct val="0"/>
              </a:spcBef>
            </a:pPr>
            <a:r>
              <a:rPr lang="en-US" sz="2499" spc="-77">
                <a:solidFill>
                  <a:srgbClr val="000000"/>
                </a:solidFill>
                <a:latin typeface="Montserrat"/>
              </a:rPr>
              <a:t>Enable users to set budgets for different expense categories and receive notifications when they exceed their budget limits.</a:t>
            </a:r>
          </a:p>
        </p:txBody>
      </p:sp>
      <p:sp>
        <p:nvSpPr>
          <p:cNvPr name="TextBox 18" id="18"/>
          <p:cNvSpPr txBox="true"/>
          <p:nvPr/>
        </p:nvSpPr>
        <p:spPr>
          <a:xfrm rot="0">
            <a:off x="5595512" y="6592944"/>
            <a:ext cx="7096975" cy="634239"/>
          </a:xfrm>
          <a:prstGeom prst="rect">
            <a:avLst/>
          </a:prstGeom>
        </p:spPr>
        <p:txBody>
          <a:bodyPr anchor="t" rtlCol="false" tIns="0" lIns="0" bIns="0" rIns="0">
            <a:spAutoFit/>
          </a:bodyPr>
          <a:lstStyle/>
          <a:p>
            <a:pPr algn="ctr" marL="0" indent="0" lvl="0">
              <a:lnSpc>
                <a:spcPts val="4066"/>
              </a:lnSpc>
              <a:spcBef>
                <a:spcPct val="0"/>
              </a:spcBef>
            </a:pPr>
            <a:r>
              <a:rPr lang="en-US" sz="3800">
                <a:solidFill>
                  <a:srgbClr val="000000"/>
                </a:solidFill>
                <a:latin typeface="Agrandir Medium"/>
              </a:rPr>
              <a:t>Budget Tracking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TextBox 3" id="3"/>
          <p:cNvSpPr txBox="true"/>
          <p:nvPr/>
        </p:nvSpPr>
        <p:spPr>
          <a:xfrm rot="0">
            <a:off x="1064419" y="1340665"/>
            <a:ext cx="16159162" cy="985269"/>
          </a:xfrm>
          <a:prstGeom prst="rect">
            <a:avLst/>
          </a:prstGeom>
        </p:spPr>
        <p:txBody>
          <a:bodyPr anchor="t" rtlCol="false" tIns="0" lIns="0" bIns="0" rIns="0">
            <a:spAutoFit/>
          </a:bodyPr>
          <a:lstStyle/>
          <a:p>
            <a:pPr algn="ctr">
              <a:lnSpc>
                <a:spcPts val="6372"/>
              </a:lnSpc>
            </a:pPr>
            <a:r>
              <a:rPr lang="en-US" sz="5900" spc="-312">
                <a:solidFill>
                  <a:srgbClr val="000000"/>
                </a:solidFill>
                <a:latin typeface="Agrandir Medium"/>
              </a:rPr>
              <a:t>KEY FEATURES</a:t>
            </a:r>
          </a:p>
        </p:txBody>
      </p:sp>
      <p:grpSp>
        <p:nvGrpSpPr>
          <p:cNvPr name="Group 4" id="4"/>
          <p:cNvGrpSpPr/>
          <p:nvPr/>
        </p:nvGrpSpPr>
        <p:grpSpPr>
          <a:xfrm rot="0">
            <a:off x="1100138" y="2716984"/>
            <a:ext cx="7920266" cy="2991887"/>
            <a:chOff x="0" y="0"/>
            <a:chExt cx="2263664" cy="855101"/>
          </a:xfrm>
        </p:grpSpPr>
        <p:sp>
          <p:nvSpPr>
            <p:cNvPr name="Freeform 5" id="5"/>
            <p:cNvSpPr/>
            <p:nvPr/>
          </p:nvSpPr>
          <p:spPr>
            <a:xfrm flipH="false" flipV="false" rot="0">
              <a:off x="0" y="0"/>
              <a:ext cx="2263664" cy="855101"/>
            </a:xfrm>
            <a:custGeom>
              <a:avLst/>
              <a:gdLst/>
              <a:ahLst/>
              <a:cxnLst/>
              <a:rect r="r" b="b" t="t" l="l"/>
              <a:pathLst>
                <a:path h="855101" w="2263664">
                  <a:moveTo>
                    <a:pt x="23460" y="0"/>
                  </a:moveTo>
                  <a:lnTo>
                    <a:pt x="2240205" y="0"/>
                  </a:lnTo>
                  <a:cubicBezTo>
                    <a:pt x="2246427" y="0"/>
                    <a:pt x="2252394" y="2472"/>
                    <a:pt x="2256793" y="6871"/>
                  </a:cubicBezTo>
                  <a:cubicBezTo>
                    <a:pt x="2261193" y="11271"/>
                    <a:pt x="2263664" y="17238"/>
                    <a:pt x="2263664" y="23460"/>
                  </a:cubicBezTo>
                  <a:lnTo>
                    <a:pt x="2263664" y="831641"/>
                  </a:lnTo>
                  <a:cubicBezTo>
                    <a:pt x="2263664" y="837863"/>
                    <a:pt x="2261193" y="843830"/>
                    <a:pt x="2256793" y="848230"/>
                  </a:cubicBezTo>
                  <a:cubicBezTo>
                    <a:pt x="2252394" y="852629"/>
                    <a:pt x="2246427" y="855101"/>
                    <a:pt x="2240205" y="855101"/>
                  </a:cubicBezTo>
                  <a:lnTo>
                    <a:pt x="23460" y="855101"/>
                  </a:lnTo>
                  <a:cubicBezTo>
                    <a:pt x="17238" y="855101"/>
                    <a:pt x="11271" y="852629"/>
                    <a:pt x="6871" y="848230"/>
                  </a:cubicBezTo>
                  <a:cubicBezTo>
                    <a:pt x="2472" y="843830"/>
                    <a:pt x="0" y="837863"/>
                    <a:pt x="0" y="831641"/>
                  </a:cubicBezTo>
                  <a:lnTo>
                    <a:pt x="0" y="23460"/>
                  </a:lnTo>
                  <a:cubicBezTo>
                    <a:pt x="0" y="17238"/>
                    <a:pt x="2472" y="11271"/>
                    <a:pt x="6871" y="6871"/>
                  </a:cubicBezTo>
                  <a:cubicBezTo>
                    <a:pt x="11271" y="2472"/>
                    <a:pt x="17238" y="0"/>
                    <a:pt x="23460" y="0"/>
                  </a:cubicBezTo>
                  <a:close/>
                </a:path>
              </a:pathLst>
            </a:custGeom>
            <a:solidFill>
              <a:srgbClr val="AADBC0"/>
            </a:solidFill>
            <a:ln w="19050" cap="rnd">
              <a:solidFill>
                <a:srgbClr val="3A3937"/>
              </a:solidFill>
              <a:prstDash val="solid"/>
              <a:round/>
            </a:ln>
          </p:spPr>
        </p:sp>
        <p:sp>
          <p:nvSpPr>
            <p:cNvPr name="TextBox 6" id="6"/>
            <p:cNvSpPr txBox="true"/>
            <p:nvPr/>
          </p:nvSpPr>
          <p:spPr>
            <a:xfrm>
              <a:off x="0" y="9525"/>
              <a:ext cx="2263664" cy="845576"/>
            </a:xfrm>
            <a:prstGeom prst="rect">
              <a:avLst/>
            </a:prstGeom>
          </p:spPr>
          <p:txBody>
            <a:bodyPr anchor="ctr" rtlCol="false" tIns="50800" lIns="50800" bIns="50800" rIns="50800"/>
            <a:lstStyle/>
            <a:p>
              <a:pPr algn="ctr">
                <a:lnSpc>
                  <a:spcPts val="2879"/>
                </a:lnSpc>
              </a:pPr>
            </a:p>
          </p:txBody>
        </p:sp>
      </p:grpSp>
      <p:grpSp>
        <p:nvGrpSpPr>
          <p:cNvPr name="Group 7" id="7"/>
          <p:cNvGrpSpPr/>
          <p:nvPr/>
        </p:nvGrpSpPr>
        <p:grpSpPr>
          <a:xfrm rot="0">
            <a:off x="9481466" y="2716984"/>
            <a:ext cx="7920266" cy="2991887"/>
            <a:chOff x="0" y="0"/>
            <a:chExt cx="2263664" cy="855101"/>
          </a:xfrm>
        </p:grpSpPr>
        <p:sp>
          <p:nvSpPr>
            <p:cNvPr name="Freeform 8" id="8"/>
            <p:cNvSpPr/>
            <p:nvPr/>
          </p:nvSpPr>
          <p:spPr>
            <a:xfrm flipH="false" flipV="false" rot="0">
              <a:off x="0" y="0"/>
              <a:ext cx="2263664" cy="855101"/>
            </a:xfrm>
            <a:custGeom>
              <a:avLst/>
              <a:gdLst/>
              <a:ahLst/>
              <a:cxnLst/>
              <a:rect r="r" b="b" t="t" l="l"/>
              <a:pathLst>
                <a:path h="855101" w="2263664">
                  <a:moveTo>
                    <a:pt x="23460" y="0"/>
                  </a:moveTo>
                  <a:lnTo>
                    <a:pt x="2240205" y="0"/>
                  </a:lnTo>
                  <a:cubicBezTo>
                    <a:pt x="2246427" y="0"/>
                    <a:pt x="2252394" y="2472"/>
                    <a:pt x="2256793" y="6871"/>
                  </a:cubicBezTo>
                  <a:cubicBezTo>
                    <a:pt x="2261193" y="11271"/>
                    <a:pt x="2263664" y="17238"/>
                    <a:pt x="2263664" y="23460"/>
                  </a:cubicBezTo>
                  <a:lnTo>
                    <a:pt x="2263664" y="831641"/>
                  </a:lnTo>
                  <a:cubicBezTo>
                    <a:pt x="2263664" y="837863"/>
                    <a:pt x="2261193" y="843830"/>
                    <a:pt x="2256793" y="848230"/>
                  </a:cubicBezTo>
                  <a:cubicBezTo>
                    <a:pt x="2252394" y="852629"/>
                    <a:pt x="2246427" y="855101"/>
                    <a:pt x="2240205" y="855101"/>
                  </a:cubicBezTo>
                  <a:lnTo>
                    <a:pt x="23460" y="855101"/>
                  </a:lnTo>
                  <a:cubicBezTo>
                    <a:pt x="17238" y="855101"/>
                    <a:pt x="11271" y="852629"/>
                    <a:pt x="6871" y="848230"/>
                  </a:cubicBezTo>
                  <a:cubicBezTo>
                    <a:pt x="2472" y="843830"/>
                    <a:pt x="0" y="837863"/>
                    <a:pt x="0" y="831641"/>
                  </a:cubicBezTo>
                  <a:lnTo>
                    <a:pt x="0" y="23460"/>
                  </a:lnTo>
                  <a:cubicBezTo>
                    <a:pt x="0" y="17238"/>
                    <a:pt x="2472" y="11271"/>
                    <a:pt x="6871" y="6871"/>
                  </a:cubicBezTo>
                  <a:cubicBezTo>
                    <a:pt x="11271" y="2472"/>
                    <a:pt x="17238" y="0"/>
                    <a:pt x="23460" y="0"/>
                  </a:cubicBezTo>
                  <a:close/>
                </a:path>
              </a:pathLst>
            </a:custGeom>
            <a:solidFill>
              <a:srgbClr val="83C6A2"/>
            </a:solidFill>
            <a:ln w="19050" cap="rnd">
              <a:solidFill>
                <a:srgbClr val="3A3937"/>
              </a:solidFill>
              <a:prstDash val="solid"/>
              <a:round/>
            </a:ln>
          </p:spPr>
        </p:sp>
        <p:sp>
          <p:nvSpPr>
            <p:cNvPr name="TextBox 9" id="9"/>
            <p:cNvSpPr txBox="true"/>
            <p:nvPr/>
          </p:nvSpPr>
          <p:spPr>
            <a:xfrm>
              <a:off x="0" y="9525"/>
              <a:ext cx="2263664" cy="845576"/>
            </a:xfrm>
            <a:prstGeom prst="rect">
              <a:avLst/>
            </a:prstGeom>
          </p:spPr>
          <p:txBody>
            <a:bodyPr anchor="ctr" rtlCol="false" tIns="50800" lIns="50800" bIns="50800" rIns="50800"/>
            <a:lstStyle/>
            <a:p>
              <a:pPr algn="ctr">
                <a:lnSpc>
                  <a:spcPts val="2879"/>
                </a:lnSpc>
              </a:pPr>
            </a:p>
          </p:txBody>
        </p:sp>
      </p:grpSp>
      <p:sp>
        <p:nvSpPr>
          <p:cNvPr name="TextBox 10" id="10"/>
          <p:cNvSpPr txBox="true"/>
          <p:nvPr/>
        </p:nvSpPr>
        <p:spPr>
          <a:xfrm rot="0">
            <a:off x="1724130" y="3790576"/>
            <a:ext cx="6672281" cy="1725803"/>
          </a:xfrm>
          <a:prstGeom prst="rect">
            <a:avLst/>
          </a:prstGeom>
        </p:spPr>
        <p:txBody>
          <a:bodyPr anchor="t" rtlCol="false" tIns="0" lIns="0" bIns="0" rIns="0">
            <a:spAutoFit/>
          </a:bodyPr>
          <a:lstStyle/>
          <a:p>
            <a:pPr algn="ctr" marL="0" indent="0" lvl="0">
              <a:lnSpc>
                <a:spcPts val="3496"/>
              </a:lnSpc>
              <a:spcBef>
                <a:spcPct val="0"/>
              </a:spcBef>
            </a:pPr>
            <a:r>
              <a:rPr lang="en-US" sz="2300" spc="-71">
                <a:solidFill>
                  <a:srgbClr val="000000"/>
                </a:solidFill>
                <a:latin typeface="Montserrat"/>
              </a:rPr>
              <a:t>Provide visualizations and reports to help users analyze their spending habits over time, such as pie charts showing the distribution of expenses by category.</a:t>
            </a:r>
          </a:p>
        </p:txBody>
      </p:sp>
      <p:sp>
        <p:nvSpPr>
          <p:cNvPr name="TextBox 11" id="11"/>
          <p:cNvSpPr txBox="true"/>
          <p:nvPr/>
        </p:nvSpPr>
        <p:spPr>
          <a:xfrm rot="0">
            <a:off x="1511783" y="3223012"/>
            <a:ext cx="7096975" cy="634239"/>
          </a:xfrm>
          <a:prstGeom prst="rect">
            <a:avLst/>
          </a:prstGeom>
        </p:spPr>
        <p:txBody>
          <a:bodyPr anchor="t" rtlCol="false" tIns="0" lIns="0" bIns="0" rIns="0">
            <a:spAutoFit/>
          </a:bodyPr>
          <a:lstStyle/>
          <a:p>
            <a:pPr algn="ctr" marL="0" indent="0" lvl="0">
              <a:lnSpc>
                <a:spcPts val="4066"/>
              </a:lnSpc>
              <a:spcBef>
                <a:spcPct val="0"/>
              </a:spcBef>
            </a:pPr>
            <a:r>
              <a:rPr lang="en-US" sz="3800">
                <a:solidFill>
                  <a:srgbClr val="000000"/>
                </a:solidFill>
                <a:latin typeface="Agrandir Medium"/>
              </a:rPr>
              <a:t>Expense Analytics</a:t>
            </a:r>
          </a:p>
        </p:txBody>
      </p:sp>
      <p:sp>
        <p:nvSpPr>
          <p:cNvPr name="TextBox 12" id="12"/>
          <p:cNvSpPr txBox="true"/>
          <p:nvPr/>
        </p:nvSpPr>
        <p:spPr>
          <a:xfrm rot="0">
            <a:off x="10105459" y="3790576"/>
            <a:ext cx="6672281" cy="1797939"/>
          </a:xfrm>
          <a:prstGeom prst="rect">
            <a:avLst/>
          </a:prstGeom>
        </p:spPr>
        <p:txBody>
          <a:bodyPr anchor="t" rtlCol="false" tIns="0" lIns="0" bIns="0" rIns="0">
            <a:spAutoFit/>
          </a:bodyPr>
          <a:lstStyle/>
          <a:p>
            <a:pPr algn="ctr" marL="0" indent="0" lvl="0">
              <a:lnSpc>
                <a:spcPts val="3648"/>
              </a:lnSpc>
              <a:spcBef>
                <a:spcPct val="0"/>
              </a:spcBef>
            </a:pPr>
            <a:r>
              <a:rPr lang="en-US" sz="2400" spc="-74">
                <a:solidFill>
                  <a:srgbClr val="000000"/>
                </a:solidFill>
                <a:latin typeface="Montserrat"/>
              </a:rPr>
              <a:t>If users frequently make expenses in different currencies, incorporate a feature to automatically convert expenses to a user's preferred currency.</a:t>
            </a:r>
          </a:p>
        </p:txBody>
      </p:sp>
      <p:sp>
        <p:nvSpPr>
          <p:cNvPr name="TextBox 13" id="13"/>
          <p:cNvSpPr txBox="true"/>
          <p:nvPr/>
        </p:nvSpPr>
        <p:spPr>
          <a:xfrm rot="0">
            <a:off x="9893112" y="3223012"/>
            <a:ext cx="7096975" cy="634239"/>
          </a:xfrm>
          <a:prstGeom prst="rect">
            <a:avLst/>
          </a:prstGeom>
        </p:spPr>
        <p:txBody>
          <a:bodyPr anchor="t" rtlCol="false" tIns="0" lIns="0" bIns="0" rIns="0">
            <a:spAutoFit/>
          </a:bodyPr>
          <a:lstStyle/>
          <a:p>
            <a:pPr algn="ctr" marL="0" indent="0" lvl="0">
              <a:lnSpc>
                <a:spcPts val="4066"/>
              </a:lnSpc>
              <a:spcBef>
                <a:spcPct val="0"/>
              </a:spcBef>
            </a:pPr>
            <a:r>
              <a:rPr lang="en-US" sz="3800">
                <a:solidFill>
                  <a:srgbClr val="000000"/>
                </a:solidFill>
                <a:latin typeface="Agrandir Medium"/>
              </a:rPr>
              <a:t>Currency Conversion</a:t>
            </a:r>
          </a:p>
        </p:txBody>
      </p:sp>
      <p:grpSp>
        <p:nvGrpSpPr>
          <p:cNvPr name="Group 14" id="14"/>
          <p:cNvGrpSpPr/>
          <p:nvPr/>
        </p:nvGrpSpPr>
        <p:grpSpPr>
          <a:xfrm rot="0">
            <a:off x="5183867" y="6099396"/>
            <a:ext cx="7920266" cy="2991887"/>
            <a:chOff x="0" y="0"/>
            <a:chExt cx="2263664" cy="855101"/>
          </a:xfrm>
        </p:grpSpPr>
        <p:sp>
          <p:nvSpPr>
            <p:cNvPr name="Freeform 15" id="15"/>
            <p:cNvSpPr/>
            <p:nvPr/>
          </p:nvSpPr>
          <p:spPr>
            <a:xfrm flipH="false" flipV="false" rot="0">
              <a:off x="0" y="0"/>
              <a:ext cx="2263664" cy="855101"/>
            </a:xfrm>
            <a:custGeom>
              <a:avLst/>
              <a:gdLst/>
              <a:ahLst/>
              <a:cxnLst/>
              <a:rect r="r" b="b" t="t" l="l"/>
              <a:pathLst>
                <a:path h="855101" w="2263664">
                  <a:moveTo>
                    <a:pt x="23460" y="0"/>
                  </a:moveTo>
                  <a:lnTo>
                    <a:pt x="2240205" y="0"/>
                  </a:lnTo>
                  <a:cubicBezTo>
                    <a:pt x="2246427" y="0"/>
                    <a:pt x="2252394" y="2472"/>
                    <a:pt x="2256793" y="6871"/>
                  </a:cubicBezTo>
                  <a:cubicBezTo>
                    <a:pt x="2261193" y="11271"/>
                    <a:pt x="2263664" y="17238"/>
                    <a:pt x="2263664" y="23460"/>
                  </a:cubicBezTo>
                  <a:lnTo>
                    <a:pt x="2263664" y="831641"/>
                  </a:lnTo>
                  <a:cubicBezTo>
                    <a:pt x="2263664" y="837863"/>
                    <a:pt x="2261193" y="843830"/>
                    <a:pt x="2256793" y="848230"/>
                  </a:cubicBezTo>
                  <a:cubicBezTo>
                    <a:pt x="2252394" y="852629"/>
                    <a:pt x="2246427" y="855101"/>
                    <a:pt x="2240205" y="855101"/>
                  </a:cubicBezTo>
                  <a:lnTo>
                    <a:pt x="23460" y="855101"/>
                  </a:lnTo>
                  <a:cubicBezTo>
                    <a:pt x="17238" y="855101"/>
                    <a:pt x="11271" y="852629"/>
                    <a:pt x="6871" y="848230"/>
                  </a:cubicBezTo>
                  <a:cubicBezTo>
                    <a:pt x="2472" y="843830"/>
                    <a:pt x="0" y="837863"/>
                    <a:pt x="0" y="831641"/>
                  </a:cubicBezTo>
                  <a:lnTo>
                    <a:pt x="0" y="23460"/>
                  </a:lnTo>
                  <a:cubicBezTo>
                    <a:pt x="0" y="17238"/>
                    <a:pt x="2472" y="11271"/>
                    <a:pt x="6871" y="6871"/>
                  </a:cubicBezTo>
                  <a:cubicBezTo>
                    <a:pt x="11271" y="2472"/>
                    <a:pt x="17238" y="0"/>
                    <a:pt x="23460" y="0"/>
                  </a:cubicBezTo>
                  <a:close/>
                </a:path>
              </a:pathLst>
            </a:custGeom>
            <a:solidFill>
              <a:srgbClr val="AADBC0"/>
            </a:solidFill>
            <a:ln w="19050" cap="rnd">
              <a:solidFill>
                <a:srgbClr val="3A3937"/>
              </a:solidFill>
              <a:prstDash val="solid"/>
              <a:round/>
            </a:ln>
          </p:spPr>
        </p:sp>
        <p:sp>
          <p:nvSpPr>
            <p:cNvPr name="TextBox 16" id="16"/>
            <p:cNvSpPr txBox="true"/>
            <p:nvPr/>
          </p:nvSpPr>
          <p:spPr>
            <a:xfrm>
              <a:off x="0" y="9525"/>
              <a:ext cx="2263664" cy="845576"/>
            </a:xfrm>
            <a:prstGeom prst="rect">
              <a:avLst/>
            </a:prstGeom>
          </p:spPr>
          <p:txBody>
            <a:bodyPr anchor="ctr" rtlCol="false" tIns="50800" lIns="50800" bIns="50800" rIns="50800"/>
            <a:lstStyle/>
            <a:p>
              <a:pPr algn="ctr">
                <a:lnSpc>
                  <a:spcPts val="2879"/>
                </a:lnSpc>
              </a:pPr>
            </a:p>
          </p:txBody>
        </p:sp>
      </p:grpSp>
      <p:sp>
        <p:nvSpPr>
          <p:cNvPr name="TextBox 17" id="17"/>
          <p:cNvSpPr txBox="true"/>
          <p:nvPr/>
        </p:nvSpPr>
        <p:spPr>
          <a:xfrm rot="0">
            <a:off x="6062956" y="7180402"/>
            <a:ext cx="6162088" cy="1741704"/>
          </a:xfrm>
          <a:prstGeom prst="rect">
            <a:avLst/>
          </a:prstGeom>
        </p:spPr>
        <p:txBody>
          <a:bodyPr anchor="t" rtlCol="false" tIns="0" lIns="0" bIns="0" rIns="0">
            <a:spAutoFit/>
          </a:bodyPr>
          <a:lstStyle/>
          <a:p>
            <a:pPr algn="ctr" marL="0" indent="0" lvl="0">
              <a:lnSpc>
                <a:spcPts val="3509"/>
              </a:lnSpc>
              <a:spcBef>
                <a:spcPct val="0"/>
              </a:spcBef>
            </a:pPr>
            <a:r>
              <a:rPr lang="en-US" sz="2308" spc="-71">
                <a:solidFill>
                  <a:srgbClr val="000000"/>
                </a:solidFill>
                <a:latin typeface="Montserrat"/>
              </a:rPr>
              <a:t>Include the ability to track income in addition to expenses, providing users with a comprehensive view of their financial situation.</a:t>
            </a:r>
          </a:p>
        </p:txBody>
      </p:sp>
      <p:sp>
        <p:nvSpPr>
          <p:cNvPr name="TextBox 18" id="18"/>
          <p:cNvSpPr txBox="true"/>
          <p:nvPr/>
        </p:nvSpPr>
        <p:spPr>
          <a:xfrm rot="0">
            <a:off x="5353971" y="6592944"/>
            <a:ext cx="7580058" cy="634239"/>
          </a:xfrm>
          <a:prstGeom prst="rect">
            <a:avLst/>
          </a:prstGeom>
        </p:spPr>
        <p:txBody>
          <a:bodyPr anchor="t" rtlCol="false" tIns="0" lIns="0" bIns="0" rIns="0">
            <a:spAutoFit/>
          </a:bodyPr>
          <a:lstStyle/>
          <a:p>
            <a:pPr algn="ctr" marL="0" indent="0" lvl="0">
              <a:lnSpc>
                <a:spcPts val="4066"/>
              </a:lnSpc>
              <a:spcBef>
                <a:spcPct val="0"/>
              </a:spcBef>
            </a:pPr>
            <a:r>
              <a:rPr lang="en-US" sz="3800">
                <a:solidFill>
                  <a:srgbClr val="000000"/>
                </a:solidFill>
                <a:latin typeface="Agrandir Medium"/>
              </a:rPr>
              <a:t>Income Tracking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TextBox 3" id="3"/>
          <p:cNvSpPr txBox="true"/>
          <p:nvPr/>
        </p:nvSpPr>
        <p:spPr>
          <a:xfrm rot="0">
            <a:off x="2591935" y="2060201"/>
            <a:ext cx="13104130" cy="1465595"/>
          </a:xfrm>
          <a:prstGeom prst="rect">
            <a:avLst/>
          </a:prstGeom>
        </p:spPr>
        <p:txBody>
          <a:bodyPr anchor="t" rtlCol="false" tIns="0" lIns="0" bIns="0" rIns="0">
            <a:spAutoFit/>
          </a:bodyPr>
          <a:lstStyle/>
          <a:p>
            <a:pPr algn="ctr" marL="0" indent="0" lvl="0">
              <a:lnSpc>
                <a:spcPts val="9526"/>
              </a:lnSpc>
              <a:spcBef>
                <a:spcPct val="0"/>
              </a:spcBef>
            </a:pPr>
            <a:r>
              <a:rPr lang="en-US" sz="8430" spc="-295">
                <a:solidFill>
                  <a:srgbClr val="000000"/>
                </a:solidFill>
                <a:latin typeface="Agrandir Medium"/>
              </a:rPr>
              <a:t>Project Goals</a:t>
            </a:r>
          </a:p>
        </p:txBody>
      </p:sp>
      <p:sp>
        <p:nvSpPr>
          <p:cNvPr name="AutoShape 4" id="4"/>
          <p:cNvSpPr/>
          <p:nvPr/>
        </p:nvSpPr>
        <p:spPr>
          <a:xfrm>
            <a:off x="-886757" y="4952710"/>
            <a:ext cx="20061513" cy="0"/>
          </a:xfrm>
          <a:prstGeom prst="line">
            <a:avLst/>
          </a:prstGeom>
          <a:ln cap="flat" w="28575">
            <a:solidFill>
              <a:srgbClr val="60AA82"/>
            </a:solidFill>
            <a:prstDash val="solid"/>
            <a:headEnd type="none" len="sm" w="sm"/>
            <a:tailEnd type="none" len="sm" w="sm"/>
          </a:ln>
        </p:spPr>
      </p:sp>
      <p:sp>
        <p:nvSpPr>
          <p:cNvPr name="TextBox 5" id="5"/>
          <p:cNvSpPr txBox="true"/>
          <p:nvPr/>
        </p:nvSpPr>
        <p:spPr>
          <a:xfrm rot="0">
            <a:off x="1635820" y="5398559"/>
            <a:ext cx="3257484" cy="803404"/>
          </a:xfrm>
          <a:prstGeom prst="rect">
            <a:avLst/>
          </a:prstGeom>
        </p:spPr>
        <p:txBody>
          <a:bodyPr anchor="t" rtlCol="false" tIns="0" lIns="0" bIns="0" rIns="0">
            <a:spAutoFit/>
          </a:bodyPr>
          <a:lstStyle/>
          <a:p>
            <a:pPr algn="l">
              <a:lnSpc>
                <a:spcPts val="2884"/>
              </a:lnSpc>
            </a:pPr>
            <a:r>
              <a:rPr lang="en-US" sz="2800">
                <a:solidFill>
                  <a:srgbClr val="60AA82"/>
                </a:solidFill>
                <a:latin typeface="Agrandir Bold"/>
              </a:rPr>
              <a:t>Simplify Expense Management</a:t>
            </a:r>
          </a:p>
        </p:txBody>
      </p:sp>
      <p:grpSp>
        <p:nvGrpSpPr>
          <p:cNvPr name="Group 6" id="6"/>
          <p:cNvGrpSpPr/>
          <p:nvPr/>
        </p:nvGrpSpPr>
        <p:grpSpPr>
          <a:xfrm rot="0">
            <a:off x="5529419" y="4701682"/>
            <a:ext cx="502056" cy="50205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60AA82"/>
            </a:solidFill>
            <a:ln cap="sq">
              <a:noFill/>
              <a:prstDash val="solid"/>
              <a:miter/>
            </a:ln>
          </p:spPr>
        </p:sp>
        <p:sp>
          <p:nvSpPr>
            <p:cNvPr name="TextBox 8" id="8"/>
            <p:cNvSpPr txBox="true"/>
            <p:nvPr/>
          </p:nvSpPr>
          <p:spPr>
            <a:xfrm>
              <a:off x="127000" y="165100"/>
              <a:ext cx="558800" cy="520700"/>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9" id="9"/>
          <p:cNvGrpSpPr/>
          <p:nvPr/>
        </p:nvGrpSpPr>
        <p:grpSpPr>
          <a:xfrm rot="0">
            <a:off x="1635820" y="4701682"/>
            <a:ext cx="502056" cy="50205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60AA82"/>
            </a:solidFill>
          </p:spPr>
        </p:sp>
        <p:sp>
          <p:nvSpPr>
            <p:cNvPr name="TextBox 11" id="11"/>
            <p:cNvSpPr txBox="true"/>
            <p:nvPr/>
          </p:nvSpPr>
          <p:spPr>
            <a:xfrm>
              <a:off x="127000" y="165100"/>
              <a:ext cx="558800" cy="520700"/>
            </a:xfrm>
            <a:prstGeom prst="rect">
              <a:avLst/>
            </a:prstGeom>
          </p:spPr>
          <p:txBody>
            <a:bodyPr anchor="ctr" rtlCol="false" tIns="50800" lIns="50800" bIns="50800" rIns="50800"/>
            <a:lstStyle/>
            <a:p>
              <a:pPr algn="ctr">
                <a:lnSpc>
                  <a:spcPts val="2266"/>
                </a:lnSpc>
              </a:pPr>
            </a:p>
          </p:txBody>
        </p:sp>
      </p:grpSp>
      <p:sp>
        <p:nvSpPr>
          <p:cNvPr name="TextBox 12" id="12"/>
          <p:cNvSpPr txBox="true"/>
          <p:nvPr/>
        </p:nvSpPr>
        <p:spPr>
          <a:xfrm rot="0">
            <a:off x="1635820" y="6316134"/>
            <a:ext cx="3257484" cy="1927861"/>
          </a:xfrm>
          <a:prstGeom prst="rect">
            <a:avLst/>
          </a:prstGeom>
        </p:spPr>
        <p:txBody>
          <a:bodyPr anchor="t" rtlCol="false" tIns="0" lIns="0" bIns="0" rIns="0">
            <a:spAutoFit/>
          </a:bodyPr>
          <a:lstStyle/>
          <a:p>
            <a:pPr algn="l">
              <a:lnSpc>
                <a:spcPts val="3119"/>
              </a:lnSpc>
            </a:pPr>
            <a:r>
              <a:rPr lang="en-US" sz="1999">
                <a:solidFill>
                  <a:srgbClr val="000000"/>
                </a:solidFill>
                <a:latin typeface="Montserrat Medium"/>
              </a:rPr>
              <a:t>Develop an intuitive Expense Tracking System to streamline expense recording and analysis.</a:t>
            </a:r>
          </a:p>
        </p:txBody>
      </p:sp>
      <p:grpSp>
        <p:nvGrpSpPr>
          <p:cNvPr name="Group 13" id="13"/>
          <p:cNvGrpSpPr/>
          <p:nvPr/>
        </p:nvGrpSpPr>
        <p:grpSpPr>
          <a:xfrm rot="0">
            <a:off x="9443381" y="4701682"/>
            <a:ext cx="502056" cy="50205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60AA82"/>
            </a:solidFill>
            <a:ln cap="sq">
              <a:noFill/>
              <a:prstDash val="solid"/>
              <a:miter/>
            </a:ln>
          </p:spPr>
        </p:sp>
        <p:sp>
          <p:nvSpPr>
            <p:cNvPr name="TextBox 15" id="15"/>
            <p:cNvSpPr txBox="true"/>
            <p:nvPr/>
          </p:nvSpPr>
          <p:spPr>
            <a:xfrm>
              <a:off x="127000" y="165100"/>
              <a:ext cx="558800" cy="520700"/>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6" id="16"/>
          <p:cNvGrpSpPr/>
          <p:nvPr/>
        </p:nvGrpSpPr>
        <p:grpSpPr>
          <a:xfrm rot="0">
            <a:off x="13376393" y="4701682"/>
            <a:ext cx="502056" cy="50205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60AA82"/>
            </a:solidFill>
            <a:ln cap="sq">
              <a:noFill/>
              <a:prstDash val="solid"/>
              <a:miter/>
            </a:ln>
          </p:spPr>
        </p:sp>
        <p:sp>
          <p:nvSpPr>
            <p:cNvPr name="TextBox 18" id="18"/>
            <p:cNvSpPr txBox="true"/>
            <p:nvPr/>
          </p:nvSpPr>
          <p:spPr>
            <a:xfrm>
              <a:off x="127000" y="165100"/>
              <a:ext cx="558800" cy="520700"/>
            </a:xfrm>
            <a:prstGeom prst="rect">
              <a:avLst/>
            </a:prstGeom>
          </p:spPr>
          <p:txBody>
            <a:bodyPr anchor="ctr" rtlCol="false" tIns="50800" lIns="50800" bIns="50800" rIns="50800"/>
            <a:lstStyle/>
            <a:p>
              <a:pPr algn="ctr" marL="0" indent="0" lvl="0">
                <a:lnSpc>
                  <a:spcPts val="2266"/>
                </a:lnSpc>
                <a:spcBef>
                  <a:spcPct val="0"/>
                </a:spcBef>
              </a:pPr>
            </a:p>
          </p:txBody>
        </p:sp>
      </p:grpSp>
      <p:sp>
        <p:nvSpPr>
          <p:cNvPr name="Freeform 19" id="19"/>
          <p:cNvSpPr/>
          <p:nvPr/>
        </p:nvSpPr>
        <p:spPr>
          <a:xfrm flipH="false" flipV="false" rot="0">
            <a:off x="2313073" y="-1659845"/>
            <a:ext cx="2975403" cy="3123761"/>
          </a:xfrm>
          <a:custGeom>
            <a:avLst/>
            <a:gdLst/>
            <a:ahLst/>
            <a:cxnLst/>
            <a:rect r="r" b="b" t="t" l="l"/>
            <a:pathLst>
              <a:path h="3123761" w="2975403">
                <a:moveTo>
                  <a:pt x="0" y="0"/>
                </a:moveTo>
                <a:lnTo>
                  <a:pt x="2975403" y="0"/>
                </a:lnTo>
                <a:lnTo>
                  <a:pt x="2975403" y="3123761"/>
                </a:lnTo>
                <a:lnTo>
                  <a:pt x="0" y="31237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0" id="20"/>
          <p:cNvSpPr/>
          <p:nvPr/>
        </p:nvSpPr>
        <p:spPr>
          <a:xfrm flipH="false" flipV="false" rot="0">
            <a:off x="-1791584" y="7790604"/>
            <a:ext cx="3427404" cy="3031072"/>
          </a:xfrm>
          <a:custGeom>
            <a:avLst/>
            <a:gdLst/>
            <a:ahLst/>
            <a:cxnLst/>
            <a:rect r="r" b="b" t="t" l="l"/>
            <a:pathLst>
              <a:path h="3031072" w="3427404">
                <a:moveTo>
                  <a:pt x="0" y="0"/>
                </a:moveTo>
                <a:lnTo>
                  <a:pt x="3427404" y="0"/>
                </a:lnTo>
                <a:lnTo>
                  <a:pt x="3427404" y="3031072"/>
                </a:lnTo>
                <a:lnTo>
                  <a:pt x="0" y="30310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16858779" y="7790604"/>
            <a:ext cx="2163234" cy="3572134"/>
          </a:xfrm>
          <a:custGeom>
            <a:avLst/>
            <a:gdLst/>
            <a:ahLst/>
            <a:cxnLst/>
            <a:rect r="r" b="b" t="t" l="l"/>
            <a:pathLst>
              <a:path h="3572134" w="2163234">
                <a:moveTo>
                  <a:pt x="0" y="0"/>
                </a:moveTo>
                <a:lnTo>
                  <a:pt x="2163234" y="0"/>
                </a:lnTo>
                <a:lnTo>
                  <a:pt x="2163234" y="3572135"/>
                </a:lnTo>
                <a:lnTo>
                  <a:pt x="0" y="35721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2" id="22"/>
          <p:cNvSpPr/>
          <p:nvPr/>
        </p:nvSpPr>
        <p:spPr>
          <a:xfrm flipH="false" flipV="false" rot="0">
            <a:off x="-749865" y="-587294"/>
            <a:ext cx="2636713" cy="3573727"/>
          </a:xfrm>
          <a:custGeom>
            <a:avLst/>
            <a:gdLst/>
            <a:ahLst/>
            <a:cxnLst/>
            <a:rect r="r" b="b" t="t" l="l"/>
            <a:pathLst>
              <a:path h="3573727" w="2636713">
                <a:moveTo>
                  <a:pt x="0" y="0"/>
                </a:moveTo>
                <a:lnTo>
                  <a:pt x="2636713" y="0"/>
                </a:lnTo>
                <a:lnTo>
                  <a:pt x="2636713" y="3573727"/>
                </a:lnTo>
                <a:lnTo>
                  <a:pt x="0" y="357372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3" id="23"/>
          <p:cNvSpPr/>
          <p:nvPr/>
        </p:nvSpPr>
        <p:spPr>
          <a:xfrm flipH="false" flipV="false" rot="0">
            <a:off x="16425218" y="606167"/>
            <a:ext cx="3030355" cy="2380266"/>
          </a:xfrm>
          <a:custGeom>
            <a:avLst/>
            <a:gdLst/>
            <a:ahLst/>
            <a:cxnLst/>
            <a:rect r="r" b="b" t="t" l="l"/>
            <a:pathLst>
              <a:path h="2380266" w="3030355">
                <a:moveTo>
                  <a:pt x="0" y="0"/>
                </a:moveTo>
                <a:lnTo>
                  <a:pt x="3030355" y="0"/>
                </a:lnTo>
                <a:lnTo>
                  <a:pt x="3030355" y="2380266"/>
                </a:lnTo>
                <a:lnTo>
                  <a:pt x="0" y="238026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4" id="24"/>
          <p:cNvSpPr txBox="true"/>
          <p:nvPr/>
        </p:nvSpPr>
        <p:spPr>
          <a:xfrm rot="0">
            <a:off x="5548752" y="5382047"/>
            <a:ext cx="3257484" cy="803404"/>
          </a:xfrm>
          <a:prstGeom prst="rect">
            <a:avLst/>
          </a:prstGeom>
        </p:spPr>
        <p:txBody>
          <a:bodyPr anchor="t" rtlCol="false" tIns="0" lIns="0" bIns="0" rIns="0">
            <a:spAutoFit/>
          </a:bodyPr>
          <a:lstStyle/>
          <a:p>
            <a:pPr algn="l">
              <a:lnSpc>
                <a:spcPts val="2884"/>
              </a:lnSpc>
            </a:pPr>
            <a:r>
              <a:rPr lang="en-US" sz="2800">
                <a:solidFill>
                  <a:srgbClr val="60AA82"/>
                </a:solidFill>
                <a:latin typeface="Agrandir Bold"/>
              </a:rPr>
              <a:t>Promote Financial Awareness</a:t>
            </a:r>
          </a:p>
        </p:txBody>
      </p:sp>
      <p:sp>
        <p:nvSpPr>
          <p:cNvPr name="TextBox 25" id="25"/>
          <p:cNvSpPr txBox="true"/>
          <p:nvPr/>
        </p:nvSpPr>
        <p:spPr>
          <a:xfrm rot="0">
            <a:off x="5527924" y="6316134"/>
            <a:ext cx="3257484" cy="1927861"/>
          </a:xfrm>
          <a:prstGeom prst="rect">
            <a:avLst/>
          </a:prstGeom>
        </p:spPr>
        <p:txBody>
          <a:bodyPr anchor="t" rtlCol="false" tIns="0" lIns="0" bIns="0" rIns="0">
            <a:spAutoFit/>
          </a:bodyPr>
          <a:lstStyle/>
          <a:p>
            <a:pPr algn="l">
              <a:lnSpc>
                <a:spcPts val="3119"/>
              </a:lnSpc>
            </a:pPr>
            <a:r>
              <a:rPr lang="en-US" sz="1999">
                <a:solidFill>
                  <a:srgbClr val="000000"/>
                </a:solidFill>
                <a:latin typeface="Montserrat Medium"/>
              </a:rPr>
              <a:t>Empower users with insights into their spending habits through budget tracking and expense categorization.</a:t>
            </a:r>
          </a:p>
        </p:txBody>
      </p:sp>
      <p:sp>
        <p:nvSpPr>
          <p:cNvPr name="TextBox 26" id="26"/>
          <p:cNvSpPr txBox="true"/>
          <p:nvPr/>
        </p:nvSpPr>
        <p:spPr>
          <a:xfrm rot="0">
            <a:off x="9443381" y="5398559"/>
            <a:ext cx="3257484" cy="803404"/>
          </a:xfrm>
          <a:prstGeom prst="rect">
            <a:avLst/>
          </a:prstGeom>
        </p:spPr>
        <p:txBody>
          <a:bodyPr anchor="t" rtlCol="false" tIns="0" lIns="0" bIns="0" rIns="0">
            <a:spAutoFit/>
          </a:bodyPr>
          <a:lstStyle/>
          <a:p>
            <a:pPr algn="l">
              <a:lnSpc>
                <a:spcPts val="2884"/>
              </a:lnSpc>
            </a:pPr>
            <a:r>
              <a:rPr lang="en-US" sz="2800">
                <a:solidFill>
                  <a:srgbClr val="60AA82"/>
                </a:solidFill>
                <a:latin typeface="Agrandir Bold"/>
              </a:rPr>
              <a:t>Enhance User Control</a:t>
            </a:r>
          </a:p>
        </p:txBody>
      </p:sp>
      <p:sp>
        <p:nvSpPr>
          <p:cNvPr name="TextBox 27" id="27"/>
          <p:cNvSpPr txBox="true"/>
          <p:nvPr/>
        </p:nvSpPr>
        <p:spPr>
          <a:xfrm rot="0">
            <a:off x="9443381" y="6344837"/>
            <a:ext cx="3257484" cy="1537336"/>
          </a:xfrm>
          <a:prstGeom prst="rect">
            <a:avLst/>
          </a:prstGeom>
        </p:spPr>
        <p:txBody>
          <a:bodyPr anchor="t" rtlCol="false" tIns="0" lIns="0" bIns="0" rIns="0">
            <a:spAutoFit/>
          </a:bodyPr>
          <a:lstStyle/>
          <a:p>
            <a:pPr algn="l">
              <a:lnSpc>
                <a:spcPts val="3119"/>
              </a:lnSpc>
            </a:pPr>
            <a:r>
              <a:rPr lang="en-US" sz="1999">
                <a:solidFill>
                  <a:srgbClr val="000000"/>
                </a:solidFill>
                <a:latin typeface="Montserrat Medium"/>
              </a:rPr>
              <a:t>Provide users with customizable features for better control over their finances.</a:t>
            </a:r>
          </a:p>
        </p:txBody>
      </p:sp>
      <p:sp>
        <p:nvSpPr>
          <p:cNvPr name="TextBox 28" id="28"/>
          <p:cNvSpPr txBox="true"/>
          <p:nvPr/>
        </p:nvSpPr>
        <p:spPr>
          <a:xfrm rot="0">
            <a:off x="13376393" y="5398559"/>
            <a:ext cx="3257484" cy="803404"/>
          </a:xfrm>
          <a:prstGeom prst="rect">
            <a:avLst/>
          </a:prstGeom>
        </p:spPr>
        <p:txBody>
          <a:bodyPr anchor="t" rtlCol="false" tIns="0" lIns="0" bIns="0" rIns="0">
            <a:spAutoFit/>
          </a:bodyPr>
          <a:lstStyle/>
          <a:p>
            <a:pPr algn="l">
              <a:lnSpc>
                <a:spcPts val="2884"/>
              </a:lnSpc>
            </a:pPr>
            <a:r>
              <a:rPr lang="en-US" sz="2800">
                <a:solidFill>
                  <a:srgbClr val="60AA82"/>
                </a:solidFill>
                <a:latin typeface="Agrandir Bold"/>
              </a:rPr>
              <a:t>Improve Financial Well-being</a:t>
            </a:r>
          </a:p>
        </p:txBody>
      </p:sp>
      <p:sp>
        <p:nvSpPr>
          <p:cNvPr name="TextBox 29" id="29"/>
          <p:cNvSpPr txBox="true"/>
          <p:nvPr/>
        </p:nvSpPr>
        <p:spPr>
          <a:xfrm rot="0">
            <a:off x="13376393" y="6344837"/>
            <a:ext cx="3257484" cy="1927861"/>
          </a:xfrm>
          <a:prstGeom prst="rect">
            <a:avLst/>
          </a:prstGeom>
        </p:spPr>
        <p:txBody>
          <a:bodyPr anchor="t" rtlCol="false" tIns="0" lIns="0" bIns="0" rIns="0">
            <a:spAutoFit/>
          </a:bodyPr>
          <a:lstStyle/>
          <a:p>
            <a:pPr algn="l">
              <a:lnSpc>
                <a:spcPts val="3119"/>
              </a:lnSpc>
            </a:pPr>
            <a:r>
              <a:rPr lang="en-US" sz="1999">
                <a:solidFill>
                  <a:srgbClr val="000000"/>
                </a:solidFill>
                <a:latin typeface="Montserrat Medium"/>
              </a:rPr>
              <a:t>Contribute to users' financial well-being by helping them make informed financial decisions.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180998" y="1975863"/>
            <a:ext cx="15926004" cy="8311137"/>
          </a:xfrm>
          <a:prstGeom prst="rect">
            <a:avLst/>
          </a:prstGeom>
        </p:spPr>
        <p:txBody>
          <a:bodyPr anchor="t" rtlCol="false" tIns="0" lIns="0" bIns="0" rIns="0">
            <a:spAutoFit/>
          </a:bodyPr>
          <a:lstStyle/>
          <a:p>
            <a:pPr algn="l" marL="533520" indent="-266760" lvl="1">
              <a:lnSpc>
                <a:spcPts val="4398"/>
              </a:lnSpc>
              <a:buAutoNum type="arabicPeriod" startAt="1"/>
            </a:pPr>
            <a:r>
              <a:rPr lang="en-US" sz="2471" u="sng">
                <a:solidFill>
                  <a:srgbClr val="3A3937"/>
                </a:solidFill>
                <a:latin typeface="Agrandir"/>
              </a:rPr>
              <a:t>Use</a:t>
            </a:r>
            <a:r>
              <a:rPr lang="en-US" sz="2471" u="sng">
                <a:solidFill>
                  <a:srgbClr val="3A3937"/>
                </a:solidFill>
                <a:latin typeface="Agrandir"/>
              </a:rPr>
              <a:t>rs Table</a:t>
            </a:r>
            <a:r>
              <a:rPr lang="en-US" sz="2471">
                <a:solidFill>
                  <a:srgbClr val="3A3937"/>
                </a:solidFill>
                <a:latin typeface="Agrandir"/>
              </a:rPr>
              <a:t>: This table stores information about system users, including unique user IDs, usernames, passwords (hashed for security), and any additional user-related details.</a:t>
            </a:r>
          </a:p>
          <a:p>
            <a:pPr algn="l" marL="533520" indent="-266760" lvl="1">
              <a:lnSpc>
                <a:spcPts val="4398"/>
              </a:lnSpc>
              <a:buAutoNum type="arabicPeriod" startAt="1"/>
            </a:pPr>
            <a:r>
              <a:rPr lang="en-US" sz="2471" u="sng">
                <a:solidFill>
                  <a:srgbClr val="3A3937"/>
                </a:solidFill>
                <a:latin typeface="Agrandir"/>
              </a:rPr>
              <a:t>Expenses Table</a:t>
            </a:r>
            <a:r>
              <a:rPr lang="en-US" sz="2471">
                <a:solidFill>
                  <a:srgbClr val="3A3937"/>
                </a:solidFill>
                <a:latin typeface="Agrandir"/>
              </a:rPr>
              <a:t>: The Expenses table serves as the central repository for recording individual expense transactions. It includes fields such as expense IDs, timestamps, amounts, descriptions, and foreign key references to related entities such as users and categories.</a:t>
            </a:r>
          </a:p>
          <a:p>
            <a:pPr algn="l" marL="533520" indent="-266760" lvl="1">
              <a:lnSpc>
                <a:spcPts val="4398"/>
              </a:lnSpc>
              <a:buAutoNum type="arabicPeriod" startAt="1"/>
            </a:pPr>
            <a:r>
              <a:rPr lang="en-US" sz="2471" u="sng">
                <a:solidFill>
                  <a:srgbClr val="3A3937"/>
                </a:solidFill>
                <a:latin typeface="Agrandir"/>
              </a:rPr>
              <a:t>Categories Table</a:t>
            </a:r>
            <a:r>
              <a:rPr lang="en-US" sz="2471">
                <a:solidFill>
                  <a:srgbClr val="3A3937"/>
                </a:solidFill>
                <a:latin typeface="Agrandir"/>
              </a:rPr>
              <a:t>: Expense categories are stored in the Categories table, allowing users to classify expenses based on predefined or custom categories. Each category is associated with a unique category ID and a category name.</a:t>
            </a:r>
          </a:p>
          <a:p>
            <a:pPr algn="l" marL="533520" indent="-266760" lvl="1">
              <a:lnSpc>
                <a:spcPts val="4398"/>
              </a:lnSpc>
              <a:buAutoNum type="arabicPeriod" startAt="1"/>
            </a:pPr>
            <a:r>
              <a:rPr lang="en-US" sz="2471" u="sng">
                <a:solidFill>
                  <a:srgbClr val="3A3937"/>
                </a:solidFill>
                <a:latin typeface="Agrandir"/>
              </a:rPr>
              <a:t>Budgets Table</a:t>
            </a:r>
            <a:r>
              <a:rPr lang="en-US" sz="2471">
                <a:solidFill>
                  <a:srgbClr val="3A3937"/>
                </a:solidFill>
                <a:latin typeface="Agrandir"/>
              </a:rPr>
              <a:t>: To facilitate budget tracking, the Budgets table stores user-defined budget limits for different expense categories. It includes fields for budget IDs, category IDs (foreign key references to the Categories table), and budget amounts.</a:t>
            </a:r>
          </a:p>
          <a:p>
            <a:pPr algn="l" marL="533520" indent="-266760" lvl="1">
              <a:lnSpc>
                <a:spcPts val="4398"/>
              </a:lnSpc>
              <a:buAutoNum type="arabicPeriod" startAt="1"/>
            </a:pPr>
            <a:r>
              <a:rPr lang="en-US" sz="2471" u="sng">
                <a:solidFill>
                  <a:srgbClr val="3A3937"/>
                </a:solidFill>
                <a:latin typeface="Agrandir"/>
              </a:rPr>
              <a:t>Reports Table</a:t>
            </a:r>
            <a:r>
              <a:rPr lang="en-US" sz="2471">
                <a:solidFill>
                  <a:srgbClr val="3A3937"/>
                </a:solidFill>
                <a:latin typeface="Agrandir"/>
              </a:rPr>
              <a:t>: The Reports table aggregates expense data for generating insightful reports and visualizations. It includes fields for report IDs, user IDs (foreign key references to the Users table), report timestamps, and any additional report-related details.</a:t>
            </a:r>
          </a:p>
          <a:p>
            <a:pPr algn="l">
              <a:lnSpc>
                <a:spcPts val="4448"/>
              </a:lnSpc>
            </a:pPr>
          </a:p>
        </p:txBody>
      </p:sp>
      <p:sp>
        <p:nvSpPr>
          <p:cNvPr name="TextBox 4" id="4"/>
          <p:cNvSpPr txBox="true"/>
          <p:nvPr/>
        </p:nvSpPr>
        <p:spPr>
          <a:xfrm rot="0">
            <a:off x="4288123" y="895350"/>
            <a:ext cx="9711754" cy="1030299"/>
          </a:xfrm>
          <a:prstGeom prst="rect">
            <a:avLst/>
          </a:prstGeom>
        </p:spPr>
        <p:txBody>
          <a:bodyPr anchor="t" rtlCol="false" tIns="0" lIns="0" bIns="0" rIns="0">
            <a:spAutoFit/>
          </a:bodyPr>
          <a:lstStyle/>
          <a:p>
            <a:pPr algn="ctr" marL="0" indent="0" lvl="0">
              <a:lnSpc>
                <a:spcPts val="6709"/>
              </a:lnSpc>
              <a:spcBef>
                <a:spcPct val="0"/>
              </a:spcBef>
            </a:pPr>
            <a:r>
              <a:rPr lang="en-US" sz="5885">
                <a:solidFill>
                  <a:srgbClr val="000000"/>
                </a:solidFill>
                <a:latin typeface="Agrandir Bold"/>
              </a:rPr>
              <a:t>Database Schema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4538104" y="819150"/>
            <a:ext cx="9211792" cy="1175766"/>
          </a:xfrm>
          <a:prstGeom prst="rect">
            <a:avLst/>
          </a:prstGeom>
        </p:spPr>
        <p:txBody>
          <a:bodyPr anchor="t" rtlCol="false" tIns="0" lIns="0" bIns="0" rIns="0">
            <a:spAutoFit/>
          </a:bodyPr>
          <a:lstStyle/>
          <a:p>
            <a:pPr algn="ctr">
              <a:lnSpc>
                <a:spcPts val="7871"/>
              </a:lnSpc>
            </a:pPr>
            <a:r>
              <a:rPr lang="en-US" sz="6399">
                <a:solidFill>
                  <a:srgbClr val="000000"/>
                </a:solidFill>
                <a:latin typeface="Agrandir Bold"/>
              </a:rPr>
              <a:t>User Experience</a:t>
            </a:r>
          </a:p>
        </p:txBody>
      </p:sp>
      <p:sp>
        <p:nvSpPr>
          <p:cNvPr name="TextBox 4" id="4"/>
          <p:cNvSpPr txBox="true"/>
          <p:nvPr/>
        </p:nvSpPr>
        <p:spPr>
          <a:xfrm rot="0">
            <a:off x="711426" y="2034607"/>
            <a:ext cx="16865147" cy="7610200"/>
          </a:xfrm>
          <a:prstGeom prst="rect">
            <a:avLst/>
          </a:prstGeom>
        </p:spPr>
        <p:txBody>
          <a:bodyPr anchor="t" rtlCol="false" tIns="0" lIns="0" bIns="0" rIns="0">
            <a:spAutoFit/>
          </a:bodyPr>
          <a:lstStyle/>
          <a:p>
            <a:pPr algn="l" marL="556507" indent="-278254" lvl="1">
              <a:lnSpc>
                <a:spcPts val="3995"/>
              </a:lnSpc>
              <a:buAutoNum type="arabicPeriod" startAt="1"/>
            </a:pPr>
            <a:r>
              <a:rPr lang="en-US" sz="2577" u="sng">
                <a:solidFill>
                  <a:srgbClr val="3A3937"/>
                </a:solidFill>
                <a:latin typeface="Agrandir"/>
              </a:rPr>
              <a:t>Intuitive Interface</a:t>
            </a:r>
            <a:r>
              <a:rPr lang="en-US" sz="2577">
                <a:solidFill>
                  <a:srgbClr val="3A3937"/>
                </a:solidFill>
                <a:latin typeface="Agrandir"/>
              </a:rPr>
              <a:t>: The system features a clean and intuitive interface, making it easy for users to navigate and perform tasks such as recording expenses, setting budgets, and generating reports.</a:t>
            </a:r>
          </a:p>
          <a:p>
            <a:pPr algn="l" marL="556507" indent="-278254" lvl="1">
              <a:lnSpc>
                <a:spcPts val="3995"/>
              </a:lnSpc>
              <a:buAutoNum type="arabicPeriod" startAt="1"/>
            </a:pPr>
            <a:r>
              <a:rPr lang="en-US" sz="2577" u="sng">
                <a:solidFill>
                  <a:srgbClr val="3A3937"/>
                </a:solidFill>
                <a:latin typeface="Agrandir"/>
              </a:rPr>
              <a:t>Efficient Data Entry</a:t>
            </a:r>
            <a:r>
              <a:rPr lang="en-US" sz="2577">
                <a:solidFill>
                  <a:srgbClr val="3A3937"/>
                </a:solidFill>
                <a:latin typeface="Agrandir"/>
              </a:rPr>
              <a:t>: We have implemented features to streamline data entry, including auto-fill suggestions for expense categories and customizable templates for recurring expenses, minimizing manual input and saving users time.</a:t>
            </a:r>
          </a:p>
          <a:p>
            <a:pPr algn="l" marL="556507" indent="-278254" lvl="1">
              <a:lnSpc>
                <a:spcPts val="3995"/>
              </a:lnSpc>
              <a:buAutoNum type="arabicPeriod" startAt="1"/>
            </a:pPr>
            <a:r>
              <a:rPr lang="en-US" sz="2577" u="sng">
                <a:solidFill>
                  <a:srgbClr val="3A3937"/>
                </a:solidFill>
                <a:latin typeface="Agrandir"/>
              </a:rPr>
              <a:t>Customizable Settings</a:t>
            </a:r>
            <a:r>
              <a:rPr lang="en-US" sz="2577">
                <a:solidFill>
                  <a:srgbClr val="3A3937"/>
                </a:solidFill>
                <a:latin typeface="Agrandir"/>
              </a:rPr>
              <a:t>: Users have the flexibility to customize the system according to their preferences, such as choosing preferred currency formats, date formats, and default categories, ensuring a personalized experience.</a:t>
            </a:r>
          </a:p>
          <a:p>
            <a:pPr algn="l" marL="556507" indent="-278254" lvl="1">
              <a:lnSpc>
                <a:spcPts val="3995"/>
              </a:lnSpc>
              <a:buAutoNum type="arabicPeriod" startAt="1"/>
            </a:pPr>
            <a:r>
              <a:rPr lang="en-US" sz="2577" u="sng">
                <a:solidFill>
                  <a:srgbClr val="3A3937"/>
                </a:solidFill>
                <a:latin typeface="Agrandir"/>
              </a:rPr>
              <a:t>Interactive Visualizations</a:t>
            </a:r>
            <a:r>
              <a:rPr lang="en-US" sz="2577">
                <a:solidFill>
                  <a:srgbClr val="3A3937"/>
                </a:solidFill>
                <a:latin typeface="Agrandir"/>
              </a:rPr>
              <a:t>: To enhance understanding and insights, the system offers interactive visualizations and reports that dynamically update based on user input, providing users with a clear overview of their financial status and spending patterns.</a:t>
            </a:r>
          </a:p>
          <a:p>
            <a:pPr algn="l" marL="556507" indent="-278254" lvl="1">
              <a:lnSpc>
                <a:spcPts val="3995"/>
              </a:lnSpc>
              <a:buAutoNum type="arabicPeriod" startAt="1"/>
            </a:pPr>
            <a:r>
              <a:rPr lang="en-US" sz="2577" u="sng">
                <a:solidFill>
                  <a:srgbClr val="3A3937"/>
                </a:solidFill>
                <a:latin typeface="Agrandir"/>
              </a:rPr>
              <a:t>Responsive Design</a:t>
            </a:r>
            <a:r>
              <a:rPr lang="en-US" sz="2577">
                <a:solidFill>
                  <a:srgbClr val="3A3937"/>
                </a:solidFill>
                <a:latin typeface="Agrandir"/>
              </a:rPr>
              <a:t>: Whether accessing the system on desktop or mobile devices, users can expect a responsive design that adapts seamlessly to different screen sizes, ensuring a consistent and optimized experience across platforms.</a:t>
            </a:r>
          </a:p>
          <a:p>
            <a:pPr algn="l">
              <a:lnSpc>
                <a:spcPts val="3995"/>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309551" y="-812902"/>
            <a:ext cx="11605544" cy="11912803"/>
            <a:chOff x="0" y="0"/>
            <a:chExt cx="3056604" cy="3137528"/>
          </a:xfrm>
        </p:grpSpPr>
        <p:sp>
          <p:nvSpPr>
            <p:cNvPr name="Freeform 4" id="4"/>
            <p:cNvSpPr/>
            <p:nvPr/>
          </p:nvSpPr>
          <p:spPr>
            <a:xfrm flipH="false" flipV="false" rot="0">
              <a:off x="0" y="0"/>
              <a:ext cx="3056604" cy="3137528"/>
            </a:xfrm>
            <a:custGeom>
              <a:avLst/>
              <a:gdLst/>
              <a:ahLst/>
              <a:cxnLst/>
              <a:rect r="r" b="b" t="t" l="l"/>
              <a:pathLst>
                <a:path h="3137528" w="3056604">
                  <a:moveTo>
                    <a:pt x="0" y="0"/>
                  </a:moveTo>
                  <a:lnTo>
                    <a:pt x="3056604" y="0"/>
                  </a:lnTo>
                  <a:lnTo>
                    <a:pt x="3056604" y="3137528"/>
                  </a:lnTo>
                  <a:lnTo>
                    <a:pt x="0" y="3137528"/>
                  </a:lnTo>
                  <a:close/>
                </a:path>
              </a:pathLst>
            </a:custGeom>
            <a:solidFill>
              <a:srgbClr val="FFFFFF"/>
            </a:solidFill>
          </p:spPr>
        </p:sp>
        <p:sp>
          <p:nvSpPr>
            <p:cNvPr name="TextBox 5" id="5"/>
            <p:cNvSpPr txBox="true"/>
            <p:nvPr/>
          </p:nvSpPr>
          <p:spPr>
            <a:xfrm>
              <a:off x="0" y="38100"/>
              <a:ext cx="3056604" cy="3099428"/>
            </a:xfrm>
            <a:prstGeom prst="rect">
              <a:avLst/>
            </a:prstGeom>
          </p:spPr>
          <p:txBody>
            <a:bodyPr anchor="ctr" rtlCol="false" tIns="50800" lIns="50800" bIns="50800" rIns="50800"/>
            <a:lstStyle/>
            <a:p>
              <a:pPr algn="ctr">
                <a:lnSpc>
                  <a:spcPts val="2266"/>
                </a:lnSpc>
              </a:pPr>
            </a:p>
          </p:txBody>
        </p:sp>
      </p:grpSp>
      <p:sp>
        <p:nvSpPr>
          <p:cNvPr name="TextBox 6" id="6"/>
          <p:cNvSpPr txBox="true"/>
          <p:nvPr/>
        </p:nvSpPr>
        <p:spPr>
          <a:xfrm rot="0">
            <a:off x="1028700" y="1297608"/>
            <a:ext cx="7512993" cy="1245108"/>
          </a:xfrm>
          <a:prstGeom prst="rect">
            <a:avLst/>
          </a:prstGeom>
        </p:spPr>
        <p:txBody>
          <a:bodyPr anchor="t" rtlCol="false" tIns="0" lIns="0" bIns="0" rIns="0">
            <a:spAutoFit/>
          </a:bodyPr>
          <a:lstStyle/>
          <a:p>
            <a:pPr algn="l" marL="0" indent="0" lvl="0">
              <a:lnSpc>
                <a:spcPts val="8136"/>
              </a:lnSpc>
            </a:pPr>
            <a:r>
              <a:rPr lang="en-US" sz="7200" spc="-252">
                <a:solidFill>
                  <a:srgbClr val="000000"/>
                </a:solidFill>
                <a:latin typeface="Agrandir Medium"/>
              </a:rPr>
              <a:t>CONCLUSION</a:t>
            </a:r>
          </a:p>
        </p:txBody>
      </p:sp>
      <p:sp>
        <p:nvSpPr>
          <p:cNvPr name="TextBox 7" id="7"/>
          <p:cNvSpPr txBox="true"/>
          <p:nvPr/>
        </p:nvSpPr>
        <p:spPr>
          <a:xfrm rot="0">
            <a:off x="1028700" y="2963637"/>
            <a:ext cx="8758706" cy="6192754"/>
          </a:xfrm>
          <a:prstGeom prst="rect">
            <a:avLst/>
          </a:prstGeom>
        </p:spPr>
        <p:txBody>
          <a:bodyPr anchor="t" rtlCol="false" tIns="0" lIns="0" bIns="0" rIns="0">
            <a:spAutoFit/>
          </a:bodyPr>
          <a:lstStyle/>
          <a:p>
            <a:pPr algn="l" marL="0" indent="0" lvl="0">
              <a:lnSpc>
                <a:spcPts val="3268"/>
              </a:lnSpc>
              <a:spcBef>
                <a:spcPct val="0"/>
              </a:spcBef>
            </a:pPr>
            <a:r>
              <a:rPr lang="en-US" sz="2421" spc="145">
                <a:solidFill>
                  <a:srgbClr val="3A3937"/>
                </a:solidFill>
                <a:latin typeface="Agrandir"/>
              </a:rPr>
              <a:t>In conclusion, the development of our Expense Tracking System represents a significant step towards empowering individuals to take control of their finances with confidence and ease. Through a combination of intuitive design, robust functionality, and user-focused features, we have created a tool that simplifies expense management, promotes financial awareness, and enhances user control over their financial well-being. As we continue to refine and improve the system based on user feedback and evolving financial needs, we remain committed to our goal of revolutionizing personal finance management. We invite you to join us on this journey as we strive to make financial empowerment accessible to all. Thank you for your attention and support.</a:t>
            </a:r>
          </a:p>
        </p:txBody>
      </p:sp>
      <p:sp>
        <p:nvSpPr>
          <p:cNvPr name="Freeform 8" id="8"/>
          <p:cNvSpPr/>
          <p:nvPr/>
        </p:nvSpPr>
        <p:spPr>
          <a:xfrm flipH="false" flipV="false" rot="0">
            <a:off x="11889922" y="2730408"/>
            <a:ext cx="5037372" cy="4826183"/>
          </a:xfrm>
          <a:custGeom>
            <a:avLst/>
            <a:gdLst/>
            <a:ahLst/>
            <a:cxnLst/>
            <a:rect r="r" b="b" t="t" l="l"/>
            <a:pathLst>
              <a:path h="4826183" w="5037372">
                <a:moveTo>
                  <a:pt x="0" y="0"/>
                </a:moveTo>
                <a:lnTo>
                  <a:pt x="5037372" y="0"/>
                </a:lnTo>
                <a:lnTo>
                  <a:pt x="5037372" y="4826184"/>
                </a:lnTo>
                <a:lnTo>
                  <a:pt x="0" y="4826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DAGFZT8-WM4</dc:identifier>
  <dcterms:modified xsi:type="dcterms:W3CDTF">2011-08-01T06:04:30Z</dcterms:modified>
  <cp:revision>1</cp:revision>
  <dc:title>Expense Tracker</dc:title>
</cp:coreProperties>
</file>